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75"/>
  </p:notesMasterIdLst>
  <p:sldIdLst>
    <p:sldId id="256" r:id="rId2"/>
    <p:sldId id="367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4" r:id="rId11"/>
    <p:sldId id="372" r:id="rId12"/>
    <p:sldId id="370" r:id="rId13"/>
    <p:sldId id="371" r:id="rId14"/>
    <p:sldId id="373" r:id="rId15"/>
    <p:sldId id="374" r:id="rId16"/>
    <p:sldId id="375" r:id="rId17"/>
    <p:sldId id="376" r:id="rId18"/>
    <p:sldId id="377" r:id="rId19"/>
    <p:sldId id="403" r:id="rId20"/>
    <p:sldId id="343" r:id="rId21"/>
    <p:sldId id="366" r:id="rId22"/>
    <p:sldId id="368" r:id="rId23"/>
    <p:sldId id="369" r:id="rId24"/>
    <p:sldId id="345" r:id="rId25"/>
    <p:sldId id="346" r:id="rId26"/>
    <p:sldId id="363" r:id="rId27"/>
    <p:sldId id="347" r:id="rId28"/>
    <p:sldId id="380" r:id="rId29"/>
    <p:sldId id="381" r:id="rId30"/>
    <p:sldId id="364" r:id="rId31"/>
    <p:sldId id="379" r:id="rId32"/>
    <p:sldId id="348" r:id="rId33"/>
    <p:sldId id="361" r:id="rId34"/>
    <p:sldId id="352" r:id="rId35"/>
    <p:sldId id="385" r:id="rId36"/>
    <p:sldId id="353" r:id="rId37"/>
    <p:sldId id="386" r:id="rId38"/>
    <p:sldId id="405" r:id="rId39"/>
    <p:sldId id="406" r:id="rId40"/>
    <p:sldId id="387" r:id="rId41"/>
    <p:sldId id="354" r:id="rId42"/>
    <p:sldId id="388" r:id="rId43"/>
    <p:sldId id="355" r:id="rId44"/>
    <p:sldId id="396" r:id="rId45"/>
    <p:sldId id="365" r:id="rId46"/>
    <p:sldId id="394" r:id="rId47"/>
    <p:sldId id="395" r:id="rId48"/>
    <p:sldId id="397" r:id="rId49"/>
    <p:sldId id="398" r:id="rId50"/>
    <p:sldId id="407" r:id="rId51"/>
    <p:sldId id="362" r:id="rId52"/>
    <p:sldId id="378" r:id="rId53"/>
    <p:sldId id="356" r:id="rId54"/>
    <p:sldId id="350" r:id="rId55"/>
    <p:sldId id="351" r:id="rId56"/>
    <p:sldId id="358" r:id="rId57"/>
    <p:sldId id="399" r:id="rId58"/>
    <p:sldId id="357" r:id="rId59"/>
    <p:sldId id="389" r:id="rId60"/>
    <p:sldId id="391" r:id="rId61"/>
    <p:sldId id="392" r:id="rId62"/>
    <p:sldId id="390" r:id="rId63"/>
    <p:sldId id="404" r:id="rId64"/>
    <p:sldId id="264" r:id="rId65"/>
    <p:sldId id="269" r:id="rId66"/>
    <p:sldId id="270" r:id="rId67"/>
    <p:sldId id="271" r:id="rId68"/>
    <p:sldId id="402" r:id="rId69"/>
    <p:sldId id="359" r:id="rId70"/>
    <p:sldId id="400" r:id="rId71"/>
    <p:sldId id="401" r:id="rId72"/>
    <p:sldId id="360" r:id="rId73"/>
    <p:sldId id="328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4"/>
    <a:srgbClr val="F2F2F2"/>
    <a:srgbClr val="E3FFC7"/>
    <a:srgbClr val="FCD4FF"/>
    <a:srgbClr val="94D4C4"/>
    <a:srgbClr val="BBF58B"/>
    <a:srgbClr val="BB918B"/>
    <a:srgbClr val="9A7C64"/>
    <a:srgbClr val="CCCCCC"/>
    <a:srgbClr val="AF8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86405" autoAdjust="0"/>
  </p:normalViewPr>
  <p:slideViewPr>
    <p:cSldViewPr snapToGrid="0">
      <p:cViewPr varScale="1">
        <p:scale>
          <a:sx n="97" d="100"/>
          <a:sy n="97" d="100"/>
        </p:scale>
        <p:origin x="10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38CDF-9644-47DE-8544-5FFA3273368F}" type="datetimeFigureOut">
              <a:rPr lang="pl-PL" smtClean="0"/>
              <a:t>18.06.2024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6701A-9FB5-4D6A-9325-FFDEFDB46AD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0428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Stopniowe wdrażanie zmian – większość wchodzi 24 września, część 24 grudnia 2023, kolejne 1 stycznia 2025, ostateczne 1 stycznia 2026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3751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369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l-PL" b="1" i="1" dirty="0">
                <a:solidFill>
                  <a:schemeClr val="tx1"/>
                </a:solidFill>
                <a:effectLst/>
                <a:latin typeface="+mj-lt"/>
              </a:rPr>
              <a:t>zabudowie śródmiejskiej</a:t>
            </a:r>
            <a:r>
              <a:rPr lang="pl-PL" b="1" i="0" dirty="0">
                <a:solidFill>
                  <a:schemeClr val="tx1"/>
                </a:solidFill>
                <a:effectLst/>
                <a:latin typeface="+mj-lt"/>
              </a:rPr>
              <a:t> </a:t>
            </a:r>
            <a:r>
              <a:rPr lang="pl-PL" b="0" i="0" dirty="0">
                <a:solidFill>
                  <a:schemeClr val="tx1"/>
                </a:solidFill>
                <a:effectLst/>
                <a:latin typeface="+mj-lt"/>
              </a:rPr>
              <a:t>- należy przez to rozumieć zgrupowanie intensywnej zabudowy na obszarze śródmieścia, określonej w miejscowym planie zagospodarowania przestrzennego, a w przypadku braku planu miejscowego w studium uwarunkowań i kierunków zagospodarowania przestrzennego gminy</a:t>
            </a:r>
          </a:p>
          <a:p>
            <a:pPr algn="just"/>
            <a:r>
              <a:rPr lang="pl-PL" sz="1050" b="0" i="0" dirty="0">
                <a:solidFill>
                  <a:schemeClr val="tx1"/>
                </a:solidFill>
                <a:effectLst/>
                <a:latin typeface="+mj-lt"/>
              </a:rPr>
              <a:t>(za §3 Rozporządzenia w sprawie warunków technicznych jakim powinny odpowiadać budynki i ich usytuowanie)</a:t>
            </a:r>
          </a:p>
          <a:p>
            <a:pPr algn="just"/>
            <a:endParaRPr lang="pl-PL" sz="1050" u="sng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pl-PL" b="1" i="1" dirty="0">
                <a:solidFill>
                  <a:schemeClr val="tx1"/>
                </a:solidFill>
                <a:latin typeface="+mj-lt"/>
              </a:rPr>
              <a:t>obszarze zabudowy śródmiejskiej </a:t>
            </a:r>
            <a:r>
              <a:rPr lang="pl-PL" dirty="0">
                <a:solidFill>
                  <a:schemeClr val="tx1"/>
                </a:solidFill>
                <a:latin typeface="+mj-lt"/>
              </a:rPr>
              <a:t>– należy przez to rozumieć położony </a:t>
            </a:r>
            <a:r>
              <a:rPr lang="pl-PL" u="sng" dirty="0">
                <a:solidFill>
                  <a:schemeClr val="tx1"/>
                </a:solidFill>
                <a:latin typeface="+mj-lt"/>
              </a:rPr>
              <a:t>w mieście</a:t>
            </a:r>
            <a:r>
              <a:rPr lang="pl-PL" dirty="0">
                <a:solidFill>
                  <a:schemeClr val="tx1"/>
                </a:solidFill>
                <a:latin typeface="+mj-lt"/>
              </a:rPr>
              <a:t> obszar </a:t>
            </a:r>
            <a:r>
              <a:rPr lang="pl-PL" u="sng" dirty="0">
                <a:solidFill>
                  <a:schemeClr val="tx1"/>
                </a:solidFill>
                <a:latin typeface="+mj-lt"/>
              </a:rPr>
              <a:t>zwartej</a:t>
            </a:r>
            <a:r>
              <a:rPr lang="pl-PL" dirty="0">
                <a:solidFill>
                  <a:schemeClr val="tx1"/>
                </a:solidFill>
                <a:latin typeface="+mj-lt"/>
              </a:rPr>
              <a:t>, </a:t>
            </a:r>
            <a:r>
              <a:rPr lang="pl-PL" u="sng" dirty="0">
                <a:solidFill>
                  <a:schemeClr val="tx1"/>
                </a:solidFill>
                <a:latin typeface="+mj-lt"/>
              </a:rPr>
              <a:t>intensywnej</a:t>
            </a:r>
            <a:r>
              <a:rPr lang="pl-PL" dirty="0">
                <a:solidFill>
                  <a:schemeClr val="tx1"/>
                </a:solidFill>
                <a:latin typeface="+mj-lt"/>
              </a:rPr>
              <a:t> zabudowy mieszkaniowej i usługowej</a:t>
            </a:r>
          </a:p>
          <a:p>
            <a:pPr algn="just"/>
            <a:r>
              <a:rPr lang="pl-PL" sz="1050" dirty="0">
                <a:solidFill>
                  <a:schemeClr val="tx1"/>
                </a:solidFill>
                <a:latin typeface="+mj-lt"/>
              </a:rPr>
              <a:t>(za art. 2 ustawy o planowaniu i zagospodarowaniu przestrzennym)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5827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Aaron </a:t>
            </a:r>
            <a:r>
              <a:rPr lang="pl-PL"/>
              <a:t>Levenstein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59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1232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a) budynki przemysłowe o symbolu 101,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b) budynki handlowo-usługowe o symbolu 103,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c) budynki biurowe o symbolu 105,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d) budynki szpitali i inne budynki opieki zdrowotnej o symbolu 106,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e) budynki oświaty, nauki i kultury oraz budynki sportowe o symbolu 107,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f) pozostałe budynki niemieszkalne o symbolu 109, 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g) budynki mieszkalne o symbolu 110;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64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7177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Nowelizacja ustawy znacząco zmieniła reguły gry o przestrzeń. Do najważniejszych zmian należy zaliczyć likwidację dokumentu Studium Uwarunkowań i Kierunków Zagospodarowania Przestrzennego rozbijając zakres merytoryczny tego dokumentu na Model funkcjonalno-przestrzenny zawarty obowiązkowo w strategii gminy i dokument kierunkowy POG. Ponadto ograniczenie możliwości wydawania decyzji o warunkach zabudowy i wprowadzenie narzędzia Zintegrowanych Planów Inwestycyjnych.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3648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Wprowadzono również ściślejsze powiązanie pomiędzy poszczególnymi aktami planistycznymi w tym ze strategią rozwoju gminy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1096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Strategia przykładowa – Miasto Świdnica – autorzy: dr Marceli Łasocha i mgr Paulina Liszka</a:t>
            </a:r>
          </a:p>
          <a:p>
            <a:r>
              <a:rPr lang="pl-PL" dirty="0"/>
              <a:t>Przykładowy Plan Ogólny Gminy z materiałów Ministerstwa Rozwoju i Technologii</a:t>
            </a:r>
          </a:p>
          <a:p>
            <a:r>
              <a:rPr lang="pl-PL" dirty="0"/>
              <a:t>Plan Miejscowy Słotwina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6409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b="1" i="0" u="none" strike="noStrike" baseline="0" dirty="0">
                <a:solidFill>
                  <a:srgbClr val="006FC0"/>
                </a:solidFill>
                <a:latin typeface="Cambria" panose="02040503050406030204" pitchFamily="18" charset="0"/>
              </a:rPr>
              <a:t>Ustalenia i rekomendacje w zakresie kształtowania i prowadzenia polityki przestrzennej </a:t>
            </a: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ochrony środowiska i jego zasobów, w tym ochrony powietrza, przyrody i krajobrazu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ochrony dziedzictwa kulturowego i zabytków oraz dóbr kultury współczesnej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kształtowania zagospodarowania przestrzennego na obszarach zdegradowanych i obszarach rewitalizacji oraz obszarach wymagających przekształceń, rehabilitacji, rekultywacji lub </a:t>
            </a:r>
            <a:r>
              <a:rPr lang="pl-PL" sz="1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remediacji</a:t>
            </a:r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Kierunki zmian w strukturze zagospodarowania terenów, w tym określenia szczególnych potrzeb w zakresie nowej zabudowy mieszkaniowej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obiektów handlu wielkopowierzchniowego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kluczowych inwestycji celu publicznego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Kierunki rozwoju systemów komunikacji, infrastruktury technicznej i społecznej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urządzeń wytwarzających energię o mocy zainstalowanej przekraczającej 500 kW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przedsięwzięć mogących znacząco oddziaływać na środowisko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kształtowania rolniczej i leśnej przestrzeni produkcyjnej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0208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b="1" i="0" u="none" strike="noStrike" baseline="0" dirty="0">
                <a:solidFill>
                  <a:srgbClr val="006FC0"/>
                </a:solidFill>
                <a:latin typeface="Cambria" panose="02040503050406030204" pitchFamily="18" charset="0"/>
              </a:rPr>
              <a:t>Ustalenia i rekomendacje w zakresie kształtowania i prowadzenia polityki przestrzennej </a:t>
            </a: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ochrony środowiska i jego zasobów, w tym ochrony powietrza, przyrody i krajobrazu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ochrony dziedzictwa kulturowego i zabytków oraz dóbr kultury współczesnej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kształtowania zagospodarowania przestrzennego na obszarach zdegradowanych i obszarach rewitalizacji oraz obszarach wymagających przekształceń, rehabilitacji, rekultywacji lub </a:t>
            </a:r>
            <a:r>
              <a:rPr lang="pl-PL" sz="1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remediacji</a:t>
            </a:r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Kierunki zmian w strukturze zagospodarowania terenów, w tym określenia szczególnych potrzeb w zakresie nowej zabudowy mieszkaniowej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obiektów handlu wielkopowierzchniowego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kluczowych inwestycji celu publicznego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Kierunki rozwoju systemów komunikacji, infrastruktury technicznej i społecznej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urządzeń wytwarzających energię o mocy zainstalowanej przekraczającej 500 kW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lokalizacji przedsięwzięć mogących znacząco oddziaływać na środowisko </a:t>
            </a:r>
            <a:endParaRPr lang="pl-PL" sz="1800" b="1" i="0" u="none" strike="noStrike" baseline="0" dirty="0">
              <a:solidFill>
                <a:srgbClr val="006FC0"/>
              </a:solidFill>
              <a:latin typeface="Cambria" panose="02040503050406030204" pitchFamily="18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Zasady kształtowania rolniczej i leśnej przestrzeni produkcyjnej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0755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 planie miejscowym: przedefiniowano maksymalną intensywność zabudowy, uszczegółowiono zasady realizacji miejsc do parkowania, wprowadzono maksymalny UDZIAŁ powierzchni zabudowy, umożliwiono ustalenie linii zabudowy dla kondygnacji podziemnych, zdefiniowano wysokość zabudowy (odmiennie od dotychczasowych definicji).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1881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951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6701A-9FB5-4D6A-9325-FFDEFDB46ADC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144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A202740-7C7F-03F0-BE2F-AA17448CD4B7}"/>
              </a:ext>
            </a:extLst>
          </p:cNvPr>
          <p:cNvSpPr txBox="1"/>
          <p:nvPr userDrawn="1"/>
        </p:nvSpPr>
        <p:spPr>
          <a:xfrm>
            <a:off x="11360724" y="6539339"/>
            <a:ext cx="781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2D22C79-15AF-4163-828C-F01DB7B1D532}" type="slidenum">
              <a:rPr lang="pl-PL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pl-PL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9237B83-F1C4-4D6D-F2FC-0EC414D91BC8}"/>
              </a:ext>
            </a:extLst>
          </p:cNvPr>
          <p:cNvSpPr txBox="1"/>
          <p:nvPr userDrawn="1"/>
        </p:nvSpPr>
        <p:spPr>
          <a:xfrm>
            <a:off x="203202" y="6576168"/>
            <a:ext cx="4156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Architektura Bezpieczeństwa Tomasz Babicz</a:t>
            </a:r>
            <a:endParaRPr lang="pl-PL" sz="1400" i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4714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965A-335F-4722-8EA5-A85EA902333B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9520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457C-258D-45BD-B70A-DBDAA9706F52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3597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16E23-FEBD-474B-AF3B-9480AA6CD9CF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1425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9A329-B3E8-4AF3-A0E3-E2848207E7E7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9986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94CDB-5AE0-4617-86D8-4953B41BD0FF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6361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278EF-DDCB-4BE1-94E1-FCAC2059E6F3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6481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2C6C-1B59-4DB4-9BF0-BC46AF2A09F6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50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1AB1-81AB-468D-95E8-1424C5057A79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4212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421-CF22-4F2F-BFF6-5221E304B7BF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038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7A202740-7C7F-03F0-BE2F-AA17448CD4B7}"/>
              </a:ext>
            </a:extLst>
          </p:cNvPr>
          <p:cNvSpPr txBox="1"/>
          <p:nvPr userDrawn="1"/>
        </p:nvSpPr>
        <p:spPr>
          <a:xfrm>
            <a:off x="11360724" y="6539339"/>
            <a:ext cx="781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2D22C79-15AF-4163-828C-F01DB7B1D532}" type="slidenum">
              <a:rPr lang="pl-PL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pl-PL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9237B83-F1C4-4D6D-F2FC-0EC414D91BC8}"/>
              </a:ext>
            </a:extLst>
          </p:cNvPr>
          <p:cNvSpPr txBox="1"/>
          <p:nvPr userDrawn="1"/>
        </p:nvSpPr>
        <p:spPr>
          <a:xfrm>
            <a:off x="203202" y="6576168"/>
            <a:ext cx="4156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Architektura Bezpieczeństwa Tomasz Babicz</a:t>
            </a:r>
            <a:endParaRPr lang="pl-PL" sz="1400" i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ymbol zastępczy tekstu 2">
            <a:extLst>
              <a:ext uri="{FF2B5EF4-FFF2-40B4-BE49-F238E27FC236}">
                <a16:creationId xmlns:a16="http://schemas.microsoft.com/office/drawing/2014/main" id="{309761DF-FB6F-1709-2E57-EB1C5BF311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5327226" cy="488516"/>
          </a:xfrm>
          <a:solidFill>
            <a:schemeClr val="accent6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</a:lstStyle>
          <a:p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34A342FF-251C-FA8C-2B6C-DDD23ED03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5327226" cy="3749341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buClr>
                <a:schemeClr val="tx1">
                  <a:lumMod val="50000"/>
                  <a:lumOff val="50000"/>
                </a:schemeClr>
              </a:buClr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15574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B7D1C-6E06-47CD-92C7-4029ABA70C2E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Freeform 6"/>
          <p:cNvSpPr/>
          <p:nvPr userDrawn="1"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52835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6B7A0-5D6A-47AF-B99D-07F6F7EDBDE4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8620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BF410-765E-4CEF-97ED-64E9BAC8E25B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97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81089-429F-4E9D-BDB3-1C1AA226BBCA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854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8718B-7521-4796-B60B-C5B96091F828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170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4BF4-839E-47ED-90B2-6FD0B1C6EC24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0074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0745-7849-410F-BFF2-D373DA451B9A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180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487D-5D44-4C51-A652-DC31847ED72D}" type="datetime8">
              <a:rPr lang="pl-PL" smtClean="0"/>
              <a:t>18.06.2024 11:42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5FB5D3-A5AA-475E-802B-7C2E81D1FEE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505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hf sldNum="0"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25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27F5C0-3A41-4FCF-8BD6-8ED4EEABD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462280"/>
            <a:ext cx="10015220" cy="5450840"/>
          </a:xfrm>
        </p:spPr>
        <p:txBody>
          <a:bodyPr anchor="t">
            <a:norm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Architektura Bezpieczeństwa Tomasz Babicz</a:t>
            </a: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OGÓLNY GMINY</a:t>
            </a: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Projektowanie i dokumentowanie prac planistycznych, wydawanie wypisów</a:t>
            </a:r>
            <a:b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dirty="0">
                <a:solidFill>
                  <a:srgbClr val="002060"/>
                </a:solidFill>
                <a:latin typeface="+mn-lt"/>
              </a:rPr>
              <a:t>21 czerwca 2024 r.</a:t>
            </a:r>
          </a:p>
        </p:txBody>
      </p:sp>
    </p:spTree>
    <p:extLst>
      <p:ext uri="{BB962C8B-B14F-4D97-AF65-F5344CB8AC3E}">
        <p14:creationId xmlns:p14="http://schemas.microsoft.com/office/powerpoint/2010/main" val="221796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Rolą dokumentu jest określenie </a:t>
            </a:r>
            <a:r>
              <a:rPr lang="pl-PL" sz="1400" b="1" dirty="0">
                <a:solidFill>
                  <a:schemeClr val="tx1"/>
                </a:solidFill>
              </a:rPr>
              <a:t>celów strategicznych </a:t>
            </a:r>
            <a:r>
              <a:rPr lang="pl-PL" sz="1400" dirty="0">
                <a:solidFill>
                  <a:schemeClr val="tx1"/>
                </a:solidFill>
              </a:rPr>
              <a:t>rozwoju gminy w wymiarach:</a:t>
            </a:r>
          </a:p>
          <a:p>
            <a:r>
              <a:rPr lang="pl-PL" sz="1400" dirty="0">
                <a:solidFill>
                  <a:schemeClr val="tx1"/>
                </a:solidFill>
              </a:rPr>
              <a:t>społecznym,</a:t>
            </a:r>
          </a:p>
          <a:p>
            <a:r>
              <a:rPr lang="pl-PL" sz="1400" dirty="0">
                <a:solidFill>
                  <a:schemeClr val="tx1"/>
                </a:solidFill>
              </a:rPr>
              <a:t>gospodarczym,</a:t>
            </a:r>
          </a:p>
          <a:p>
            <a:r>
              <a:rPr lang="pl-PL" sz="1400" dirty="0">
                <a:solidFill>
                  <a:schemeClr val="tx1"/>
                </a:solidFill>
              </a:rPr>
              <a:t>przestrzennym.</a:t>
            </a:r>
          </a:p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Określa </a:t>
            </a:r>
            <a:r>
              <a:rPr lang="pl-PL" sz="1400" b="1" dirty="0">
                <a:solidFill>
                  <a:schemeClr val="tx1"/>
                </a:solidFill>
              </a:rPr>
              <a:t>kierunki działań </a:t>
            </a:r>
            <a:r>
              <a:rPr lang="pl-PL" sz="1400" dirty="0">
                <a:solidFill>
                  <a:schemeClr val="tx1"/>
                </a:solidFill>
              </a:rPr>
              <a:t>dla osiągnięcia  tych celów, określając </a:t>
            </a:r>
            <a:r>
              <a:rPr lang="pl-PL" sz="1400" b="1" dirty="0">
                <a:solidFill>
                  <a:schemeClr val="tx1"/>
                </a:solidFill>
              </a:rPr>
              <a:t>oczekiwane rezultaty </a:t>
            </a:r>
            <a:r>
              <a:rPr lang="pl-PL" sz="1400" dirty="0">
                <a:solidFill>
                  <a:schemeClr val="tx1"/>
                </a:solidFill>
              </a:rPr>
              <a:t>i </a:t>
            </a:r>
            <a:r>
              <a:rPr lang="pl-PL" sz="1400" b="1" dirty="0">
                <a:solidFill>
                  <a:schemeClr val="tx1"/>
                </a:solidFill>
              </a:rPr>
              <a:t>wskaźniki ich osiągnięcia</a:t>
            </a:r>
            <a:r>
              <a:rPr lang="pl-PL" sz="140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Zawiera rozbudowany </a:t>
            </a:r>
            <a:r>
              <a:rPr lang="pl-PL" sz="1400" b="1" dirty="0">
                <a:solidFill>
                  <a:schemeClr val="tx1"/>
                </a:solidFill>
              </a:rPr>
              <a:t>model struktury funkcjonalno-przestrzennej </a:t>
            </a:r>
            <a:r>
              <a:rPr lang="pl-PL" sz="1400" dirty="0">
                <a:solidFill>
                  <a:schemeClr val="tx1"/>
                </a:solidFill>
              </a:rPr>
              <a:t>oraz ustalenia prowadzenia </a:t>
            </a:r>
            <a:r>
              <a:rPr lang="pl-PL" sz="1400" b="1" dirty="0">
                <a:solidFill>
                  <a:schemeClr val="tx1"/>
                </a:solidFill>
              </a:rPr>
              <a:t>polityki przestrzennej</a:t>
            </a:r>
            <a:r>
              <a:rPr lang="pl-PL" sz="140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W podstawowym zakresie znajdują się </a:t>
            </a:r>
            <a:r>
              <a:rPr lang="pl-PL" sz="1400" b="1" dirty="0">
                <a:solidFill>
                  <a:schemeClr val="tx1"/>
                </a:solidFill>
              </a:rPr>
              <a:t>obszary strategicznych interwencji</a:t>
            </a:r>
            <a:r>
              <a:rPr lang="pl-PL" sz="1400" dirty="0">
                <a:solidFill>
                  <a:schemeClr val="tx1"/>
                </a:solidFill>
              </a:rPr>
              <a:t>, wraz z określeniem </a:t>
            </a:r>
            <a:r>
              <a:rPr lang="pl-PL" sz="1400" b="1" dirty="0">
                <a:solidFill>
                  <a:schemeClr val="tx1"/>
                </a:solidFill>
              </a:rPr>
              <a:t>planu działań</a:t>
            </a:r>
            <a:r>
              <a:rPr lang="pl-PL" sz="1400" dirty="0">
                <a:solidFill>
                  <a:schemeClr val="tx1"/>
                </a:solidFill>
              </a:rPr>
              <a:t>, </a:t>
            </a:r>
            <a:r>
              <a:rPr lang="pl-PL" sz="1400" b="1" dirty="0">
                <a:solidFill>
                  <a:schemeClr val="tx1"/>
                </a:solidFill>
              </a:rPr>
              <a:t>ram finansowania </a:t>
            </a:r>
            <a:r>
              <a:rPr lang="pl-PL" sz="1400" dirty="0">
                <a:solidFill>
                  <a:schemeClr val="tx1"/>
                </a:solidFill>
              </a:rPr>
              <a:t>i sprecyzowanymi </a:t>
            </a:r>
            <a:r>
              <a:rPr lang="pl-PL" sz="1400" b="1" dirty="0">
                <a:solidFill>
                  <a:schemeClr val="tx1"/>
                </a:solidFill>
              </a:rPr>
              <a:t>źródłami finansowania.</a:t>
            </a:r>
          </a:p>
          <a:p>
            <a:pPr marL="0" indent="0">
              <a:buNone/>
            </a:pPr>
            <a:endParaRPr lang="pl-PL" sz="1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l-PL" sz="1400" i="1" dirty="0">
                <a:solidFill>
                  <a:schemeClr val="tx1"/>
                </a:solidFill>
              </a:rPr>
              <a:t>Model struktury funkcjonalno-przestrzennej </a:t>
            </a:r>
            <a:r>
              <a:rPr lang="pl-PL" sz="1400" dirty="0">
                <a:solidFill>
                  <a:schemeClr val="tx1"/>
                </a:solidFill>
              </a:rPr>
              <a:t>określa </a:t>
            </a:r>
            <a:r>
              <a:rPr lang="pl-PL" sz="1400" b="1" dirty="0">
                <a:solidFill>
                  <a:schemeClr val="tx1"/>
                </a:solidFill>
              </a:rPr>
              <a:t>strukturę sieci osadniczej </a:t>
            </a:r>
            <a:r>
              <a:rPr lang="pl-PL" sz="1400" dirty="0">
                <a:solidFill>
                  <a:schemeClr val="tx1"/>
                </a:solidFill>
              </a:rPr>
              <a:t>definiując role i hierarchię poszczególnych jednostek w odniesieniu do gminy. Drugim elementem jest </a:t>
            </a:r>
            <a:r>
              <a:rPr lang="pl-PL" sz="1400" b="1" dirty="0">
                <a:solidFill>
                  <a:schemeClr val="tx1"/>
                </a:solidFill>
              </a:rPr>
              <a:t>system powiązań przyrodniczych </a:t>
            </a:r>
            <a:r>
              <a:rPr lang="pl-PL" sz="1400" dirty="0">
                <a:solidFill>
                  <a:schemeClr val="tx1"/>
                </a:solidFill>
              </a:rPr>
              <a:t>w skali całej gminy. Trzecim elementem są </a:t>
            </a:r>
            <a:r>
              <a:rPr lang="pl-PL" sz="1400" b="1" dirty="0">
                <a:solidFill>
                  <a:schemeClr val="tx1"/>
                </a:solidFill>
              </a:rPr>
              <a:t>sieci transportowe </a:t>
            </a:r>
            <a:r>
              <a:rPr lang="pl-PL" sz="1400" dirty="0">
                <a:solidFill>
                  <a:schemeClr val="tx1"/>
                </a:solidFill>
              </a:rPr>
              <a:t>z rozróżnieniem transportu indywidualnego, towarowego, zbiorowego, pieszego, rowerowego. Model również zawiera rozkład i nasycenie głównych elementów </a:t>
            </a:r>
            <a:r>
              <a:rPr lang="pl-PL" sz="1400" b="1" dirty="0">
                <a:solidFill>
                  <a:schemeClr val="tx1"/>
                </a:solidFill>
              </a:rPr>
              <a:t>infrastruktury technicznej </a:t>
            </a:r>
            <a:r>
              <a:rPr lang="pl-PL" sz="1400" dirty="0">
                <a:solidFill>
                  <a:schemeClr val="tx1"/>
                </a:solidFill>
              </a:rPr>
              <a:t>oraz </a:t>
            </a:r>
            <a:r>
              <a:rPr lang="pl-PL" sz="1400" b="1" dirty="0">
                <a:solidFill>
                  <a:schemeClr val="tx1"/>
                </a:solidFill>
              </a:rPr>
              <a:t>infrastruktury społecznej</a:t>
            </a:r>
            <a:r>
              <a:rPr lang="pl-PL" sz="1400" dirty="0">
                <a:solidFill>
                  <a:schemeClr val="tx1"/>
                </a:solidFill>
              </a:rPr>
              <a:t>.</a:t>
            </a:r>
            <a:endParaRPr lang="pl-PL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42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b="1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7891555-18E9-559D-3D29-F04BAFA0EF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1"/>
          <a:stretch/>
        </p:blipFill>
        <p:spPr>
          <a:xfrm>
            <a:off x="2077233" y="2214879"/>
            <a:ext cx="8631431" cy="385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4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4E82378-FB9A-DB82-0B25-A29C5C7FC6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28"/>
          <a:stretch/>
        </p:blipFill>
        <p:spPr>
          <a:xfrm>
            <a:off x="1961037" y="2136907"/>
            <a:ext cx="8863824" cy="397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43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73A5A2F-164C-9361-06D3-D319DD1E27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31"/>
          <a:stretch/>
        </p:blipFill>
        <p:spPr>
          <a:xfrm>
            <a:off x="1490749" y="2156845"/>
            <a:ext cx="9804400" cy="393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22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14438"/>
            <a:ext cx="10571941" cy="938435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  <a:p>
            <a:pPr marL="0" indent="0" algn="ctr">
              <a:buNone/>
            </a:pPr>
            <a:r>
              <a:rPr lang="pl-PL" sz="16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CEL 1: Kraków 2030 – miastem przyjaznym do życia, rozwijanym w partnerstwie, włączającym i zapewniającym równe szanse oraz dostęp do wysokiej jakości usług, w szczególności w zakresie zdrowia, edukacji, mieszkalnictwa i kultury </a:t>
            </a:r>
            <a:endParaRPr lang="pl-PL" sz="1600" dirty="0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E1FE791-CAF4-26E7-0482-149BE40D2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40" y="2205532"/>
            <a:ext cx="4964542" cy="325263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CB5A8188-5046-81BB-55DD-1EC35C75A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642" y="2672892"/>
            <a:ext cx="4962298" cy="3252631"/>
          </a:xfrm>
          <a:prstGeom prst="rect">
            <a:avLst/>
          </a:prstGeom>
        </p:spPr>
      </p:pic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C9081F29-5D90-6FD2-BBDC-AFECB279AFC2}"/>
              </a:ext>
            </a:extLst>
          </p:cNvPr>
          <p:cNvSpPr txBox="1">
            <a:spLocks/>
          </p:cNvSpPr>
          <p:nvPr/>
        </p:nvSpPr>
        <p:spPr>
          <a:xfrm>
            <a:off x="1217341" y="5613619"/>
            <a:ext cx="496454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1 – usługi publiczne</a:t>
            </a: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6470990" y="2158691"/>
            <a:ext cx="496454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1 – struktura osadnicza</a:t>
            </a:r>
          </a:p>
        </p:txBody>
      </p:sp>
    </p:spTree>
    <p:extLst>
      <p:ext uri="{BB962C8B-B14F-4D97-AF65-F5344CB8AC3E}">
        <p14:creationId xmlns:p14="http://schemas.microsoft.com/office/powerpoint/2010/main" val="451023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646254FA-BE7F-D5B2-18EE-38FC8867C5AF}"/>
              </a:ext>
            </a:extLst>
          </p:cNvPr>
          <p:cNvSpPr txBox="1">
            <a:spLocks/>
          </p:cNvSpPr>
          <p:nvPr/>
        </p:nvSpPr>
        <p:spPr>
          <a:xfrm>
            <a:off x="1061258" y="1014438"/>
            <a:ext cx="10571941" cy="9384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Strategia Rozwoju Gminy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>
                <a:solidFill>
                  <a:srgbClr val="000000"/>
                </a:solidFill>
                <a:latin typeface="Calibri" panose="020F0502020204030204" pitchFamily="34" charset="0"/>
              </a:rPr>
              <a:t>CEL 2: Kraków 2030/2050 – metropolią o międzynarodowych powiązaniach sieciowych, dążącą do neutralności dla klimatu i środowiska, z odporną, cyrkularną gospodarką opartą na wiedzy oraz sprzyjającą środowisku mobilnością </a:t>
            </a: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C9081F29-5D90-6FD2-BBDC-AFECB279AFC2}"/>
              </a:ext>
            </a:extLst>
          </p:cNvPr>
          <p:cNvSpPr txBox="1">
            <a:spLocks/>
          </p:cNvSpPr>
          <p:nvPr/>
        </p:nvSpPr>
        <p:spPr>
          <a:xfrm>
            <a:off x="1219585" y="5336243"/>
            <a:ext cx="496454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2 – system powiązań przyrodniczych</a:t>
            </a: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6470990" y="2158691"/>
            <a:ext cx="496454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2 – gospodarka – strategiczne projekty miejskie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97CFD2E-D2C9-2A88-A14E-6240DFBCF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16" y="2205532"/>
            <a:ext cx="4931540" cy="281350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79AB7C35-003B-1B2A-DC08-74A78DAA8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869" y="2794812"/>
            <a:ext cx="4967071" cy="325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63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835E432A-3E14-14DE-6082-D1E12E805CE3}"/>
              </a:ext>
            </a:extLst>
          </p:cNvPr>
          <p:cNvSpPr txBox="1">
            <a:spLocks/>
          </p:cNvSpPr>
          <p:nvPr/>
        </p:nvSpPr>
        <p:spPr>
          <a:xfrm>
            <a:off x="1061258" y="1014438"/>
            <a:ext cx="10571941" cy="9384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Strategia Rozwoju Gminy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>
                <a:solidFill>
                  <a:srgbClr val="000000"/>
                </a:solidFill>
                <a:latin typeface="Calibri" panose="020F0502020204030204" pitchFamily="34" charset="0"/>
              </a:rPr>
              <a:t>CEL 2: Kraków 2030/2050 – metropolią o międzynarodowych powiązaniach sieciowych, dążącą do neutralności dla klimatu i środowiska, z odporną, cyrkularną gospodarką opartą na wiedzy oraz sprzyjającą środowisku mobilnością </a:t>
            </a: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1064D39-5EF9-A5EF-684A-41CD9F35F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912" y="2242423"/>
            <a:ext cx="5875144" cy="3833257"/>
          </a:xfrm>
          <a:prstGeom prst="rect">
            <a:avLst/>
          </a:prstGeom>
        </p:spPr>
      </p:pic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7329710" y="2158691"/>
            <a:ext cx="410582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2 – główne korytarze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/>
              <a:t>i elementy sieci transportowej</a:t>
            </a:r>
          </a:p>
        </p:txBody>
      </p:sp>
    </p:spTree>
    <p:extLst>
      <p:ext uri="{BB962C8B-B14F-4D97-AF65-F5344CB8AC3E}">
        <p14:creationId xmlns:p14="http://schemas.microsoft.com/office/powerpoint/2010/main" val="4210791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AD0E4D3C-73E1-4693-0CD6-A30A255D77F4}"/>
              </a:ext>
            </a:extLst>
          </p:cNvPr>
          <p:cNvSpPr txBox="1">
            <a:spLocks/>
          </p:cNvSpPr>
          <p:nvPr/>
        </p:nvSpPr>
        <p:spPr>
          <a:xfrm>
            <a:off x="1061258" y="1014438"/>
            <a:ext cx="10571941" cy="9384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Strategia Rozwoju Gminy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>
                <a:solidFill>
                  <a:srgbClr val="000000"/>
                </a:solidFill>
                <a:latin typeface="Calibri" panose="020F0502020204030204" pitchFamily="34" charset="0"/>
              </a:rPr>
              <a:t>CEL 3: Kraków – nowocześnie i partnersko zarządzana metropolia, dążąca do skutecznej i efektywnej realizacji celów rozwojowych oraz zapewnienia ładu przestrzennego </a:t>
            </a: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7329710" y="2158691"/>
            <a:ext cx="4105822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Cel strategiczny 3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/>
              <a:t>– zarządzanie miastem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5CFBEFD-202F-3334-DDBA-F9E7EB44F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901" y="2233046"/>
            <a:ext cx="5771166" cy="378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478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CF192CF-4421-D110-0E3D-3C52D09AF749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663382" cy="41475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7329710" y="2158691"/>
            <a:ext cx="4105822" cy="36895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sz="1600" dirty="0"/>
              <a:t>Obszary Strategicznej Interwencji</a:t>
            </a:r>
          </a:p>
          <a:p>
            <a:pPr marL="0" indent="0" algn="ctr">
              <a:buFont typeface="Wingdings 3" charset="2"/>
              <a:buNone/>
            </a:pPr>
            <a:r>
              <a:rPr lang="pl-PL" sz="1600" dirty="0"/>
              <a:t>Kluczowe dla Miasta Krakowa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D523E43-5BC0-C8DA-60E5-72B9F3EDF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1" y="2318855"/>
            <a:ext cx="5638800" cy="36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25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4F37AFAD-CA56-F3C2-6669-6FA4D19863EA}"/>
              </a:ext>
            </a:extLst>
          </p:cNvPr>
          <p:cNvSpPr txBox="1">
            <a:spLocks/>
          </p:cNvSpPr>
          <p:nvPr/>
        </p:nvSpPr>
        <p:spPr>
          <a:xfrm>
            <a:off x="1061258" y="2050077"/>
            <a:ext cx="10663382" cy="4307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/>
              <a:t>Ustalenia i rekomendacje w zakresie kształtowania i prowadzenia polityki przestrzennej </a:t>
            </a: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ochrony środowiska i jego zasobów, w tym ochrony powietrza, przyrody i krajobrazu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ochrony dziedzictwa kulturowego i zabytków oraz dóbr kultury współczesnej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kształtowania zagospodarowania przestrzennego na obszarach zdegradowanych i obszarach rewitalizacji oraz obszarach wymagających przekształceń, rehabilitacji, rekultywacji lub </a:t>
            </a:r>
            <a:r>
              <a:rPr lang="pl-PL" sz="1400" i="0" u="none" strike="noStrike" baseline="0" dirty="0" err="1">
                <a:solidFill>
                  <a:srgbClr val="000000"/>
                </a:solidFill>
                <a:latin typeface="+mj-lt"/>
              </a:rPr>
              <a:t>remediacji</a:t>
            </a:r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Kierunki zmian w strukturze zagospodarowania terenów, w tym określenia szczególnych potrzeb w zakresie nowej zabudowy mieszkaniowej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lokalizacji obiektów handlu wielkopowierzchniowego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lokalizacji kluczowych inwestycji celu publicznego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Kierunki rozwoju systemów komunikacji, infrastruktury technicznej i społecznej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lokalizacji urządzeń wytwarzających energię o mocy zainstalowanej przekraczającej 500 kW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lokalizacji przedsięwzięć mogących znacząco oddziaływać na środowisko </a:t>
            </a:r>
            <a:endParaRPr lang="pl-PL" sz="1400" i="0" u="none" strike="noStrike" baseline="0" dirty="0">
              <a:solidFill>
                <a:srgbClr val="006FC0"/>
              </a:solidFill>
              <a:latin typeface="+mj-lt"/>
            </a:endParaRPr>
          </a:p>
          <a:p>
            <a:r>
              <a:rPr lang="pl-PL" sz="1400" i="0" u="none" strike="noStrike" baseline="0" dirty="0">
                <a:solidFill>
                  <a:srgbClr val="000000"/>
                </a:solidFill>
                <a:latin typeface="+mj-lt"/>
              </a:rPr>
              <a:t>Zasady kształtowania rolniczej i leśnej przestrzeni produkcyjnej</a:t>
            </a:r>
            <a:endParaRPr lang="pl-PL" sz="1400" dirty="0">
              <a:latin typeface="+mj-lt"/>
            </a:endParaRP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</p:spTree>
    <p:extLst>
      <p:ext uri="{BB962C8B-B14F-4D97-AF65-F5344CB8AC3E}">
        <p14:creationId xmlns:p14="http://schemas.microsoft.com/office/powerpoint/2010/main" val="1752349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27F5C0-3A41-4FCF-8BD6-8ED4EEABD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462280"/>
            <a:ext cx="10015220" cy="545084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OGÓLNY GMINY</a:t>
            </a: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Projektowanie i dokumentowanie prac planistycznych, wydawanie wypisów</a:t>
            </a:r>
            <a:b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l-PL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 podstawie przepisów nowelizacji ustawy o planowaniu</a:t>
            </a:r>
            <a:br>
              <a:rPr lang="pl-PL" sz="2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zagospodarowaniu przestrzennym z dnia 7 lipca 2023 r.</a:t>
            </a:r>
            <a:br>
              <a:rPr lang="pl-PL" sz="2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(Dz. U. z 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2023 r., poz. 1688 z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późn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zm.)</a:t>
            </a:r>
            <a:b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oraz</a:t>
            </a:r>
            <a:b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Rozporządzenia Ministra Rozwoju i Technologii z dnia 8 grudnia 2023 r.</a:t>
            </a:r>
            <a:b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 sprawie </a:t>
            </a:r>
            <a:r>
              <a:rPr lang="pl-PL" sz="2000" b="1" dirty="0">
                <a:latin typeface="+mn-lt"/>
              </a:rPr>
              <a:t>projektu planu ogólnego gminy,</a:t>
            </a:r>
            <a:br>
              <a:rPr lang="pl-PL" sz="2000" b="1" dirty="0">
                <a:latin typeface="+mn-lt"/>
              </a:rPr>
            </a:br>
            <a:r>
              <a:rPr lang="pl-PL" sz="2000" b="1" dirty="0">
                <a:latin typeface="+mn-lt"/>
              </a:rPr>
              <a:t>dokumentowania prac planistycznych w zakresie tego planu</a:t>
            </a:r>
            <a:br>
              <a:rPr lang="pl-PL" sz="2000" b="1" dirty="0">
                <a:latin typeface="+mn-lt"/>
              </a:rPr>
            </a:br>
            <a:r>
              <a:rPr lang="pl-PL" sz="2000" b="1" dirty="0">
                <a:latin typeface="+mn-lt"/>
              </a:rPr>
              <a:t>oraz wydawania z niego wypisów i wyrysów</a:t>
            </a:r>
            <a:br>
              <a:rPr lang="pl-PL" sz="2000" b="1" dirty="0">
                <a:latin typeface="+mn-lt"/>
              </a:rPr>
            </a:br>
            <a:r>
              <a:rPr lang="pl-PL" sz="2000" b="1" dirty="0">
                <a:latin typeface="+mn-lt"/>
              </a:rPr>
              <a:t>(Dz.U. 2023 poz. 2758)</a:t>
            </a:r>
            <a:endParaRPr lang="pl-PL" sz="20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3808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8091878-D49D-65A2-AC6A-9CAF0CB50616}"/>
              </a:ext>
            </a:extLst>
          </p:cNvPr>
          <p:cNvSpPr txBox="1">
            <a:spLocks/>
          </p:cNvSpPr>
          <p:nvPr/>
        </p:nvSpPr>
        <p:spPr>
          <a:xfrm>
            <a:off x="4749339" y="1399836"/>
            <a:ext cx="3409141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Plan Ogólny Gminy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1C4BC86D-B8C8-6099-CE9A-8EDF642FC5AD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571941" cy="42084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Najistotniejsze elementy:</a:t>
            </a:r>
          </a:p>
          <a:p>
            <a:r>
              <a:rPr lang="pl-PL" sz="1400" dirty="0">
                <a:solidFill>
                  <a:schemeClr val="tx1"/>
                </a:solidFill>
              </a:rPr>
              <a:t>Składa się z: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stref planistycznych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gminnych standardów urbanistycznych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obszarów uzupełnienia zabudowy </a:t>
            </a:r>
            <a:r>
              <a:rPr lang="pl-PL" sz="1400" i="1" dirty="0">
                <a:solidFill>
                  <a:schemeClr val="tx1"/>
                </a:solidFill>
              </a:rPr>
              <a:t>(opcjonalnie)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obszarów zabudowy śródmiejskiej </a:t>
            </a:r>
            <a:r>
              <a:rPr lang="pl-PL" sz="1400" i="1" dirty="0">
                <a:solidFill>
                  <a:schemeClr val="tx1"/>
                </a:solidFill>
              </a:rPr>
              <a:t>(opcjonalnie)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pl-PL" sz="1400" dirty="0">
                <a:solidFill>
                  <a:schemeClr val="tx1"/>
                </a:solidFill>
              </a:rPr>
              <a:t>Konstrukcja: uchwała + uzasadnienie (tekst ustaleń) + załącznik mapowy (cyfrowy)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pl-PL" sz="1400" dirty="0">
                <a:solidFill>
                  <a:schemeClr val="tx1"/>
                </a:solidFill>
              </a:rPr>
              <a:t>Obowiązkowo zawiera bilanse i chłonność terenów</a:t>
            </a: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endParaRPr lang="pl-PL" sz="1400" dirty="0">
              <a:solidFill>
                <a:schemeClr val="tx1"/>
              </a:solidFill>
            </a:endParaRP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pl-PL" sz="1400" b="1" dirty="0">
                <a:solidFill>
                  <a:schemeClr val="tx1"/>
                </a:solidFill>
              </a:rPr>
              <a:t>Treścią planu ogólnego</a:t>
            </a:r>
            <a:r>
              <a:rPr lang="pl-PL" sz="1400" dirty="0">
                <a:solidFill>
                  <a:schemeClr val="tx1"/>
                </a:solidFill>
              </a:rPr>
              <a:t> będą wyłącznie jego ustalenia opisane w art. 13a ustawy.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Wszelkie uwarunkowania, o których mowa w art. 13b ustawy, w tym formy ochrony przyrody, obszary szczególnego zagrożenia powodzią i zabytki prezentowane będą wyłącznie w uzasadnieniu, które stanowić będzie część informacyjną dokumentacji towarzyszącej planowi ogólnemu gminy.</a:t>
            </a:r>
          </a:p>
        </p:txBody>
      </p:sp>
    </p:spTree>
    <p:extLst>
      <p:ext uri="{BB962C8B-B14F-4D97-AF65-F5344CB8AC3E}">
        <p14:creationId xmlns:p14="http://schemas.microsoft.com/office/powerpoint/2010/main" val="612512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8091878-D49D-65A2-AC6A-9CAF0CB50616}"/>
              </a:ext>
            </a:extLst>
          </p:cNvPr>
          <p:cNvSpPr txBox="1">
            <a:spLocks/>
          </p:cNvSpPr>
          <p:nvPr/>
        </p:nvSpPr>
        <p:spPr>
          <a:xfrm>
            <a:off x="4749339" y="1399836"/>
            <a:ext cx="3409141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Plan Ogólny Gminy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1C4BC86D-B8C8-6099-CE9A-8EDF642FC5AD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571941" cy="42084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pl-PL" sz="1400" b="1" dirty="0">
                <a:solidFill>
                  <a:schemeClr val="tx1"/>
                </a:solidFill>
              </a:rPr>
              <a:t>Treścią planu ogólnego</a:t>
            </a:r>
            <a:r>
              <a:rPr lang="pl-PL" sz="1400" dirty="0">
                <a:solidFill>
                  <a:schemeClr val="tx1"/>
                </a:solidFill>
              </a:rPr>
              <a:t> będą wyłącznie jego ustalenia opisane w art. 13a ustawy.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Wszelkie uwarunkowania, o których mowa w art. 13b ustawy, w tym formy ochrony przyrody, obszary szczególnego zagrożenia powodzią i zabytki prezentowane będą wyłącznie w uzasadnieniu, które stanowić będzie część informacyjną dokumentacji towarzyszącej planowi ogólnemu gminy.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Elementy uwzględniona przy ustaleniach POG (art. 13b):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1) politykę przestrzenną gminy określoną w strategii rozwoju gminy lub strategii rozwoju ponadlokalnego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2) ustalenia planu zagospodarowania przestrzennego województwa;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3) znajdujące się na obszarze gminy: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/>
            </a:pPr>
            <a:r>
              <a:rPr lang="pl-PL" sz="1400" dirty="0">
                <a:solidFill>
                  <a:schemeClr val="tx1"/>
                </a:solidFill>
              </a:rPr>
              <a:t>formy ochrony przyrody oraz ich otuliny,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/>
            </a:pPr>
            <a:r>
              <a:rPr lang="pl-PL" sz="1400" dirty="0">
                <a:solidFill>
                  <a:schemeClr val="tx1"/>
                </a:solidFill>
              </a:rPr>
              <a:t>obszary szczególnego zagrożenia powodzią, wały przeciwpowodziowe oraz pasy o szerokości 50 m od stopy wału,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/>
            </a:pPr>
            <a:r>
              <a:rPr lang="pl-PL" sz="1400" dirty="0">
                <a:solidFill>
                  <a:schemeClr val="tx1"/>
                </a:solidFill>
              </a:rPr>
              <a:t>obszary gruntów zmeliorowanych,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/>
            </a:pPr>
            <a:r>
              <a:rPr lang="pl-PL" sz="1400" dirty="0">
                <a:solidFill>
                  <a:schemeClr val="tx1"/>
                </a:solidFill>
              </a:rPr>
              <a:t>tereny zagrożone ruchami masowymi ziemi oraz tereny, na których występują te ruchy,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/>
            </a:pPr>
            <a:r>
              <a:rPr lang="pl-PL" sz="1400" dirty="0">
                <a:solidFill>
                  <a:schemeClr val="tx1"/>
                </a:solidFill>
              </a:rPr>
              <a:t>strefy ochronne ujęć wody,</a:t>
            </a:r>
          </a:p>
        </p:txBody>
      </p:sp>
    </p:spTree>
    <p:extLst>
      <p:ext uri="{BB962C8B-B14F-4D97-AF65-F5344CB8AC3E}">
        <p14:creationId xmlns:p14="http://schemas.microsoft.com/office/powerpoint/2010/main" val="1462603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8091878-D49D-65A2-AC6A-9CAF0CB50616}"/>
              </a:ext>
            </a:extLst>
          </p:cNvPr>
          <p:cNvSpPr txBox="1">
            <a:spLocks/>
          </p:cNvSpPr>
          <p:nvPr/>
        </p:nvSpPr>
        <p:spPr>
          <a:xfrm>
            <a:off x="4749339" y="1399836"/>
            <a:ext cx="3409141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Plan Ogólny Gminy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1C4BC86D-B8C8-6099-CE9A-8EDF642FC5AD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571941" cy="42084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Elementy uwzględniona przy ustaleniach POG (art. 13b):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obszary ochronne zbiorników wód śródlądowych,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tereny górnicze i obszary górnicze wraz z filarami ochronnymi,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udokumentowane złoża kopalin, kompleksy podziemnego składowania dwutlenku węgla i podziemne bezzbiornikowe magazyny substancji,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obszary uzdrowisk oraz obszary ochrony uzdrowiskowej, 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zabytki objęte formami ochrony, o których mowa w ustawie z dnia 23 lipca 2003 r. o ochronie zabytków i opiece nad zabytkami (Dz. U. z 2022 r. poz. 840 oraz z 2023 r. poz. 951 i 1688), lub ujęte w wojewódzkiej lub gminnej ewidencji zabytków oraz dobra kultury współczesnej,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obszary pomników zagłady i ich strefy ochronne,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tereny zamknięte i ich strefy ochronne,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obszary ograniczonego użytkowania,</a:t>
            </a:r>
          </a:p>
          <a:p>
            <a:pPr algn="just">
              <a:buClr>
                <a:schemeClr val="accent2">
                  <a:lumMod val="75000"/>
                </a:schemeClr>
              </a:buClr>
              <a:buAutoNum type="alphaLcParenR" startAt="6"/>
            </a:pPr>
            <a:r>
              <a:rPr lang="pl-PL" sz="1400" dirty="0">
                <a:solidFill>
                  <a:schemeClr val="tx1"/>
                </a:solidFill>
              </a:rPr>
              <a:t>obszary wymagające przekształceń, rehabilitacji, rekultywacji lub </a:t>
            </a:r>
            <a:r>
              <a:rPr lang="pl-PL" sz="1400" dirty="0" err="1">
                <a:solidFill>
                  <a:schemeClr val="tx1"/>
                </a:solidFill>
              </a:rPr>
              <a:t>remediacji</a:t>
            </a:r>
            <a:r>
              <a:rPr lang="pl-PL" sz="1400" dirty="0">
                <a:solidFill>
                  <a:schemeClr val="tx1"/>
                </a:solidFill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614010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8091878-D49D-65A2-AC6A-9CAF0CB50616}"/>
              </a:ext>
            </a:extLst>
          </p:cNvPr>
          <p:cNvSpPr txBox="1">
            <a:spLocks/>
          </p:cNvSpPr>
          <p:nvPr/>
        </p:nvSpPr>
        <p:spPr>
          <a:xfrm>
            <a:off x="4749339" y="1399836"/>
            <a:ext cx="3409141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Plan Ogólny Gminy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1C4BC86D-B8C8-6099-CE9A-8EDF642FC5AD}"/>
              </a:ext>
            </a:extLst>
          </p:cNvPr>
          <p:cNvSpPr txBox="1">
            <a:spLocks/>
          </p:cNvSpPr>
          <p:nvPr/>
        </p:nvSpPr>
        <p:spPr>
          <a:xfrm>
            <a:off x="1061258" y="2050076"/>
            <a:ext cx="10571941" cy="42084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Elementy uwzględniona przy ustaleniach POG (art. 13b):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15"/>
            </a:pPr>
            <a:r>
              <a:rPr lang="pl-PL" sz="1400" dirty="0">
                <a:solidFill>
                  <a:schemeClr val="tx1"/>
                </a:solidFill>
              </a:rPr>
              <a:t>obszary zdegradowane i obszary rewitalizacji,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15"/>
            </a:pPr>
            <a:r>
              <a:rPr lang="pl-PL" sz="1400" dirty="0">
                <a:solidFill>
                  <a:schemeClr val="tx1"/>
                </a:solidFill>
              </a:rPr>
              <a:t>obszary ciche w aglomeracji oraz obszary ciche poza aglomeracją,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15"/>
            </a:pPr>
            <a:r>
              <a:rPr lang="pl-PL" sz="1400" dirty="0">
                <a:solidFill>
                  <a:schemeClr val="tx1"/>
                </a:solidFill>
              </a:rPr>
              <a:t>grunty rolne stanowiące użytki rolne klas I–III oraz grunty leśne,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15"/>
            </a:pPr>
            <a:r>
              <a:rPr lang="pl-PL" sz="1400" dirty="0">
                <a:solidFill>
                  <a:schemeClr val="tx1"/>
                </a:solidFill>
              </a:rPr>
              <a:t>zakłady o zwiększonym i dużym ryzyku wystąpienia poważnej awarii przemysłowej,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+mj-lt"/>
              <a:buAutoNum type="alphaLcParenR" startAt="15"/>
            </a:pPr>
            <a:r>
              <a:rPr lang="pl-PL" sz="1400" dirty="0">
                <a:solidFill>
                  <a:schemeClr val="tx1"/>
                </a:solidFill>
              </a:rPr>
              <a:t>obszary pasa nadbrzeżnego, w tym w szczególności pasa technicznego; 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4) rozmieszczenie istniejących i planowanych obiektów infrastruktury społecznej, transportowej i technicznej wraz z obowiązującymi dla nich ograniczeniami w zagospodarowaniu;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5) rekomendacje i wnioski zawarte w audycie krajobrazowym oraz krajobrazy priorytetowe;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6) opracowanie </a:t>
            </a:r>
            <a:r>
              <a:rPr lang="pl-PL" sz="1400" dirty="0" err="1">
                <a:solidFill>
                  <a:schemeClr val="tx1"/>
                </a:solidFill>
              </a:rPr>
              <a:t>ekofizjograficzne</a:t>
            </a:r>
            <a:r>
              <a:rPr lang="pl-PL" sz="1400" dirty="0">
                <a:solidFill>
                  <a:schemeClr val="tx1"/>
                </a:solidFill>
              </a:rPr>
              <a:t> w zakresie wymagań, o których mowa w art. 72 ust. 1–3 ustawy z dnia 27 kwietnia 2001r. – Prawo ochrony środowiska;</a:t>
            </a:r>
          </a:p>
          <a:p>
            <a:pPr marL="0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pl-PL" sz="1400" dirty="0">
                <a:solidFill>
                  <a:schemeClr val="tx1"/>
                </a:solidFill>
              </a:rPr>
              <a:t>7) zapotrzebowanie na nową zabudowę mieszkaniową w gminie. </a:t>
            </a:r>
          </a:p>
        </p:txBody>
      </p:sp>
    </p:spTree>
    <p:extLst>
      <p:ext uri="{BB962C8B-B14F-4D97-AF65-F5344CB8AC3E}">
        <p14:creationId xmlns:p14="http://schemas.microsoft.com/office/powerpoint/2010/main" val="37098878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89BAB7C-560B-27FB-8EAB-8E4D4E784992}"/>
              </a:ext>
            </a:extLst>
          </p:cNvPr>
          <p:cNvSpPr txBox="1">
            <a:spLocks/>
          </p:cNvSpPr>
          <p:nvPr/>
        </p:nvSpPr>
        <p:spPr>
          <a:xfrm>
            <a:off x="1061258" y="2540000"/>
            <a:ext cx="10571941" cy="39475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400" dirty="0">
                <a:solidFill>
                  <a:schemeClr val="tx1"/>
                </a:solidFill>
              </a:rPr>
              <a:t>Najistotniejsze elementy:</a:t>
            </a:r>
          </a:p>
          <a:p>
            <a:r>
              <a:rPr lang="pl-PL" sz="1400" dirty="0">
                <a:solidFill>
                  <a:schemeClr val="tx1"/>
                </a:solidFill>
              </a:rPr>
              <a:t>Stanowi akt prawa miejscowego</a:t>
            </a:r>
          </a:p>
          <a:p>
            <a:r>
              <a:rPr lang="pl-PL" sz="1400" dirty="0">
                <a:solidFill>
                  <a:schemeClr val="tx1"/>
                </a:solidFill>
              </a:rPr>
              <a:t>Sporządzany dla całości </a:t>
            </a:r>
            <a:r>
              <a:rPr lang="pl-PL" sz="1400" i="1" dirty="0">
                <a:solidFill>
                  <a:schemeClr val="tx1"/>
                </a:solidFill>
              </a:rPr>
              <a:t>(z wyłączeniem terenów zamkniętych innych niż wymienione w decyzji właściwego ministra do spraw transportu)</a:t>
            </a:r>
            <a:r>
              <a:rPr lang="pl-PL" sz="1400" dirty="0">
                <a:solidFill>
                  <a:schemeClr val="tx1"/>
                </a:solidFill>
              </a:rPr>
              <a:t> lub części obszaru gminy</a:t>
            </a:r>
          </a:p>
          <a:p>
            <a:r>
              <a:rPr lang="pl-PL" sz="1400" dirty="0">
                <a:solidFill>
                  <a:schemeClr val="tx1"/>
                </a:solidFill>
              </a:rPr>
              <a:t>Składa się z: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przeznaczenia terenów</a:t>
            </a:r>
          </a:p>
          <a:p>
            <a:pPr marL="685800" lv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400" dirty="0">
                <a:solidFill>
                  <a:schemeClr val="tx1"/>
                </a:solidFill>
              </a:rPr>
              <a:t>zasad ochrony i kształtowania ładu przestrzennego, środowiska, przyrody, krajobrazu, dziedzictwa kulturowego i zabytków, przestrzeni publicznych oraz zabudowy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pl-PL" sz="1400" dirty="0">
                <a:solidFill>
                  <a:schemeClr val="tx1"/>
                </a:solidFill>
              </a:rPr>
              <a:t>Konstrukcja: uchwała (tekst planu) + załącznik mapowy (rysunek) + uzasadnienie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pl-PL" sz="1400" dirty="0">
                <a:solidFill>
                  <a:schemeClr val="tx1"/>
                </a:solidFill>
              </a:rPr>
              <a:t>Nowe elementy/definicje pojęć: maksymalny udział powierzchni zabudowy, sposób realizacji miejsc do parkowania, maksymalna intensywność zabudowy, linie zabudowy dla kondygnacji podziemnych, wysokość zabudowy.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pl-PL" sz="1400" dirty="0">
                <a:solidFill>
                  <a:schemeClr val="tx1"/>
                </a:solidFill>
              </a:rPr>
              <a:t>Likwidacja prognozy skutków finansowych – pozostaje jedynie informacja o kosztach realizacji zadań gminy w uzasadnieniu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300E2AF1-AD30-671A-E56B-AC6076492C33}"/>
              </a:ext>
            </a:extLst>
          </p:cNvPr>
          <p:cNvSpPr txBox="1">
            <a:spLocks/>
          </p:cNvSpPr>
          <p:nvPr/>
        </p:nvSpPr>
        <p:spPr>
          <a:xfrm>
            <a:off x="8437420" y="1399836"/>
            <a:ext cx="3195780" cy="9369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Miejscowy Plan Zagospodarowania Przestrzennego</a:t>
            </a:r>
          </a:p>
        </p:txBody>
      </p:sp>
    </p:spTree>
    <p:extLst>
      <p:ext uri="{BB962C8B-B14F-4D97-AF65-F5344CB8AC3E}">
        <p14:creationId xmlns:p14="http://schemas.microsoft.com/office/powerpoint/2010/main" val="3181648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Struktura Planu Ogólnego Gminy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842297-E51D-2B5B-5E35-AEF535EA38A1}"/>
              </a:ext>
            </a:extLst>
          </p:cNvPr>
          <p:cNvSpPr txBox="1">
            <a:spLocks/>
          </p:cNvSpPr>
          <p:nvPr/>
        </p:nvSpPr>
        <p:spPr>
          <a:xfrm>
            <a:off x="38702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POG sporządza się w formie danych przestrzennych, które są załącznikiem do uchwały – tabela atrybutów</a:t>
            </a:r>
          </a:p>
        </p:txBody>
      </p:sp>
      <p:sp>
        <p:nvSpPr>
          <p:cNvPr id="5" name="Symbol zastępczy tekstu 2">
            <a:extLst>
              <a:ext uri="{FF2B5EF4-FFF2-40B4-BE49-F238E27FC236}">
                <a16:creationId xmlns:a16="http://schemas.microsoft.com/office/drawing/2014/main" id="{693193F0-0873-3D22-45A6-1BA1FEDE0A97}"/>
              </a:ext>
            </a:extLst>
          </p:cNvPr>
          <p:cNvSpPr txBox="1">
            <a:spLocks/>
          </p:cNvSpPr>
          <p:nvPr/>
        </p:nvSpPr>
        <p:spPr>
          <a:xfrm>
            <a:off x="7327104" y="1739898"/>
            <a:ext cx="2087829" cy="12297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Tekst opisujący ustalenia POG stanowi wyłącznie uzasadnienie do uchwały</a:t>
            </a: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A6D53551-0786-FCBD-F5F8-C4BCCB46909D}"/>
              </a:ext>
            </a:extLst>
          </p:cNvPr>
          <p:cNvSpPr txBox="1">
            <a:spLocks/>
          </p:cNvSpPr>
          <p:nvPr/>
        </p:nvSpPr>
        <p:spPr>
          <a:xfrm>
            <a:off x="9616546" y="1739899"/>
            <a:ext cx="2087829" cy="12297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Prezentacja graficzna ustaleń POG została ściśle ustandaryzowana w zał. 2 do Rozporządzenia</a:t>
            </a:r>
          </a:p>
        </p:txBody>
      </p:sp>
      <p:sp>
        <p:nvSpPr>
          <p:cNvPr id="7" name="Strzałka: w prawo 6">
            <a:extLst>
              <a:ext uri="{FF2B5EF4-FFF2-40B4-BE49-F238E27FC236}">
                <a16:creationId xmlns:a16="http://schemas.microsoft.com/office/drawing/2014/main" id="{537D0092-17F3-FEE2-036D-00D640A8BC9B}"/>
              </a:ext>
            </a:extLst>
          </p:cNvPr>
          <p:cNvSpPr/>
          <p:nvPr/>
        </p:nvSpPr>
        <p:spPr>
          <a:xfrm rot="5400000">
            <a:off x="18076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prawo 9">
            <a:extLst>
              <a:ext uri="{FF2B5EF4-FFF2-40B4-BE49-F238E27FC236}">
                <a16:creationId xmlns:a16="http://schemas.microsoft.com/office/drawing/2014/main" id="{687E7694-FDFA-3784-D39F-24BB615A562E}"/>
              </a:ext>
            </a:extLst>
          </p:cNvPr>
          <p:cNvSpPr/>
          <p:nvPr/>
        </p:nvSpPr>
        <p:spPr>
          <a:xfrm rot="5400000">
            <a:off x="52874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prawo 10">
            <a:extLst>
              <a:ext uri="{FF2B5EF4-FFF2-40B4-BE49-F238E27FC236}">
                <a16:creationId xmlns:a16="http://schemas.microsoft.com/office/drawing/2014/main" id="{4C316829-CC59-C3A2-DD4E-E0DF748F20E0}"/>
              </a:ext>
            </a:extLst>
          </p:cNvPr>
          <p:cNvSpPr/>
          <p:nvPr/>
        </p:nvSpPr>
        <p:spPr>
          <a:xfrm rot="5400000">
            <a:off x="8172051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EBA2B1D3-67EE-91D3-3FF2-8F4DE98B8B82}"/>
              </a:ext>
            </a:extLst>
          </p:cNvPr>
          <p:cNvSpPr/>
          <p:nvPr/>
        </p:nvSpPr>
        <p:spPr>
          <a:xfrm rot="5400000">
            <a:off x="10461493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ymbol zastępczy tekstu 2">
            <a:extLst>
              <a:ext uri="{FF2B5EF4-FFF2-40B4-BE49-F238E27FC236}">
                <a16:creationId xmlns:a16="http://schemas.microsoft.com/office/drawing/2014/main" id="{7A146AE7-A46B-C4D0-341C-7D17ED79C553}"/>
              </a:ext>
            </a:extLst>
          </p:cNvPr>
          <p:cNvSpPr txBox="1">
            <a:spLocks/>
          </p:cNvSpPr>
          <p:nvPr/>
        </p:nvSpPr>
        <p:spPr>
          <a:xfrm>
            <a:off x="3904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Uchwała rady gminy w sprawie uchwalenia POG</a:t>
            </a:r>
          </a:p>
        </p:txBody>
      </p:sp>
      <p:sp>
        <p:nvSpPr>
          <p:cNvPr id="9" name="AutoShape 2" descr="Pytania i odpowiedzi - Zagospodarowanie przestrzenne - cyfryzacja ...">
            <a:extLst>
              <a:ext uri="{FF2B5EF4-FFF2-40B4-BE49-F238E27FC236}">
                <a16:creationId xmlns:a16="http://schemas.microsoft.com/office/drawing/2014/main" id="{AA195987-588A-2753-D9A3-92B6D10E6D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5A237D8D-7F43-CE00-3CA6-08F062B6E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246" y="2563423"/>
            <a:ext cx="2929366" cy="1561538"/>
          </a:xfrm>
          <a:prstGeom prst="rect">
            <a:avLst/>
          </a:prstGeom>
        </p:spPr>
      </p:pic>
      <p:pic>
        <p:nvPicPr>
          <p:cNvPr id="17" name="Obraz 16" descr="Złożony schemat aplikacyjny INSPIRE dla Planowanego zagospodarowania przestrzennego. Składa się on z czterech wypełnionych kolorem prostokątów rozłożonych nierównomiernie, które są połączone ze sobą strzałkami, odzwierciedlającymi relacje między nimi. Każdy z prostokątów przedzielony jest na dwa wiersze wypepłnione tekstem i oznaczeniami w języku UML (w języku angielskim). W górnym wierszu wpisano typ danych, odpowiednio: SpatialPlan, ZoningElement, SupplementaryRegulation oraz OfficialDocumentation zaś w dolnym wierszu ich cechy.">
            <a:extLst>
              <a:ext uri="{FF2B5EF4-FFF2-40B4-BE49-F238E27FC236}">
                <a16:creationId xmlns:a16="http://schemas.microsoft.com/office/drawing/2014/main" id="{0BF9AECB-667D-19C6-3313-8B21D8F9C5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0533" y="3494177"/>
            <a:ext cx="3037613" cy="2908617"/>
          </a:xfrm>
          <a:prstGeom prst="rect">
            <a:avLst/>
          </a:prstGeom>
        </p:spPr>
      </p:pic>
      <p:pic>
        <p:nvPicPr>
          <p:cNvPr id="18" name="Obraz 17" descr="Obraz zawierający mapa, tekst&#10;&#10;Opis wygenerowany automatycznie">
            <a:extLst>
              <a:ext uri="{FF2B5EF4-FFF2-40B4-BE49-F238E27FC236}">
                <a16:creationId xmlns:a16="http://schemas.microsoft.com/office/drawing/2014/main" id="{F3D4E3C8-87C6-AC35-554D-E46001F464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645" y="3122957"/>
            <a:ext cx="4343730" cy="3071658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8436DE9C-4CE4-4301-82DB-867B859FE3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956" y="2279125"/>
            <a:ext cx="3058676" cy="233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01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Plan Ogólny Gminy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842297-E51D-2B5B-5E35-AEF535EA38A1}"/>
              </a:ext>
            </a:extLst>
          </p:cNvPr>
          <p:cNvSpPr txBox="1">
            <a:spLocks/>
          </p:cNvSpPr>
          <p:nvPr/>
        </p:nvSpPr>
        <p:spPr>
          <a:xfrm>
            <a:off x="38702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 standardy urbanistyczne: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gminny katalog stref planistycznych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profil funkcjonalny stref planistycznych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maksymalna wysokość zabudowy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minimalny udział powierzchni biologicznie czynnej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maksymalna nadziemna intensywność zabudowy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maksymalny udział powierzchni zabudowy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 standardy dostępności infrastruktury społecznej – zasady zapewnienia dostępności: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szkoły podstawowej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obszarów zieleni publicznej</a:t>
            </a:r>
          </a:p>
        </p:txBody>
      </p:sp>
      <p:sp>
        <p:nvSpPr>
          <p:cNvPr id="5" name="Symbol zastępczy tekstu 2">
            <a:extLst>
              <a:ext uri="{FF2B5EF4-FFF2-40B4-BE49-F238E27FC236}">
                <a16:creationId xmlns:a16="http://schemas.microsoft.com/office/drawing/2014/main" id="{693193F0-0873-3D22-45A6-1BA1FEDE0A97}"/>
              </a:ext>
            </a:extLst>
          </p:cNvPr>
          <p:cNvSpPr txBox="1">
            <a:spLocks/>
          </p:cNvSpPr>
          <p:nvPr/>
        </p:nvSpPr>
        <p:spPr>
          <a:xfrm>
            <a:off x="7327104" y="1739898"/>
            <a:ext cx="2087829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Obszary uzupełnienia zabudowy: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Wyznaczenie jest fakultatywne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Jeśli nie wyznaczono, nie ma możliwości wydawania </a:t>
            </a:r>
            <a:r>
              <a:rPr lang="pl-PL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dec</a:t>
            </a: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WZ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Wyznacza się go „automatycznie” w oparciu o algorytm matematyczny – opisany w osobnym rozporządzeniu (projekcie)</a:t>
            </a: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A6D53551-0786-FCBD-F5F8-C4BCCB46909D}"/>
              </a:ext>
            </a:extLst>
          </p:cNvPr>
          <p:cNvSpPr txBox="1">
            <a:spLocks/>
          </p:cNvSpPr>
          <p:nvPr/>
        </p:nvSpPr>
        <p:spPr>
          <a:xfrm>
            <a:off x="9616546" y="1739898"/>
            <a:ext cx="2087829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Obszary zabudowy śródmiejskiej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Wyznaczenie jest fakultatywne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Zdefiniowane w ustawie - należy przez to rozumieć położony w mieście obszar zwartej, intensywnej zabudowy mieszkaniowej i usługowej</a:t>
            </a:r>
          </a:p>
        </p:txBody>
      </p:sp>
      <p:sp>
        <p:nvSpPr>
          <p:cNvPr id="7" name="Strzałka: w prawo 6">
            <a:extLst>
              <a:ext uri="{FF2B5EF4-FFF2-40B4-BE49-F238E27FC236}">
                <a16:creationId xmlns:a16="http://schemas.microsoft.com/office/drawing/2014/main" id="{537D0092-17F3-FEE2-036D-00D640A8BC9B}"/>
              </a:ext>
            </a:extLst>
          </p:cNvPr>
          <p:cNvSpPr/>
          <p:nvPr/>
        </p:nvSpPr>
        <p:spPr>
          <a:xfrm rot="5400000">
            <a:off x="18076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prawo 9">
            <a:extLst>
              <a:ext uri="{FF2B5EF4-FFF2-40B4-BE49-F238E27FC236}">
                <a16:creationId xmlns:a16="http://schemas.microsoft.com/office/drawing/2014/main" id="{687E7694-FDFA-3784-D39F-24BB615A562E}"/>
              </a:ext>
            </a:extLst>
          </p:cNvPr>
          <p:cNvSpPr/>
          <p:nvPr/>
        </p:nvSpPr>
        <p:spPr>
          <a:xfrm rot="5400000">
            <a:off x="52874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prawo 10">
            <a:extLst>
              <a:ext uri="{FF2B5EF4-FFF2-40B4-BE49-F238E27FC236}">
                <a16:creationId xmlns:a16="http://schemas.microsoft.com/office/drawing/2014/main" id="{4C316829-CC59-C3A2-DD4E-E0DF748F20E0}"/>
              </a:ext>
            </a:extLst>
          </p:cNvPr>
          <p:cNvSpPr/>
          <p:nvPr/>
        </p:nvSpPr>
        <p:spPr>
          <a:xfrm rot="5400000">
            <a:off x="8172051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EBA2B1D3-67EE-91D3-3FF2-8F4DE98B8B82}"/>
              </a:ext>
            </a:extLst>
          </p:cNvPr>
          <p:cNvSpPr/>
          <p:nvPr/>
        </p:nvSpPr>
        <p:spPr>
          <a:xfrm rot="5400000">
            <a:off x="10461493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ymbol zastępczy tekstu 2">
            <a:extLst>
              <a:ext uri="{FF2B5EF4-FFF2-40B4-BE49-F238E27FC236}">
                <a16:creationId xmlns:a16="http://schemas.microsoft.com/office/drawing/2014/main" id="{7A146AE7-A46B-C4D0-341C-7D17ED79C553}"/>
              </a:ext>
            </a:extLst>
          </p:cNvPr>
          <p:cNvSpPr txBox="1">
            <a:spLocks/>
          </p:cNvSpPr>
          <p:nvPr/>
        </p:nvSpPr>
        <p:spPr>
          <a:xfrm>
            <a:off x="3904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Strefy planistyczne: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mieszkaniową wielorodzinną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mieszkaniową jednorodzinną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zagrodową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usługowa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handlu wielkopowierzchniowego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gospodarcza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produkcji rolniczej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infrastruktury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zieleni i rekreacji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cmentarzy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górnictwa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otwarta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komunikacji</a:t>
            </a:r>
          </a:p>
          <a:p>
            <a:endParaRPr lang="pl-PL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99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749740" cy="488516"/>
          </a:xfrm>
        </p:spPr>
        <p:txBody>
          <a:bodyPr/>
          <a:lstStyle/>
          <a:p>
            <a:r>
              <a:rPr lang="pl-PL" b="1" dirty="0"/>
              <a:t>Pojęcia ustawowe używane w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FE0B2-FC7C-FBA7-4A2F-8C965F938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46480"/>
            <a:ext cx="10592261" cy="5441054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Definicje ustawowe pojęć używanych w POG: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Obszar zabudowy śródmiejskiej </a:t>
            </a:r>
            <a:r>
              <a:rPr lang="pl-PL" dirty="0">
                <a:solidFill>
                  <a:schemeClr val="tx1"/>
                </a:solidFill>
              </a:rPr>
              <a:t>- należy przez to rozumieć położony w mieście obszar zwartej, intensywnej zabudowy mieszkaniowej i usługowej; 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Zieleń publiczna </a:t>
            </a:r>
            <a:r>
              <a:rPr lang="pl-PL" dirty="0">
                <a:solidFill>
                  <a:schemeClr val="tx1"/>
                </a:solidFill>
              </a:rPr>
              <a:t>- należy przez to rozumieć ogólnodostępny: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teren o powierzchni nie mniejszej niż 0,05 ha pokryty roślinnością, wyposażony w infrastrukturę techniczną i rekreacyjną, w szczególności park, zieleniec, ogród jordanowski lub zabytkowy, z wyłączeniem zieleni towarzyszącej drogom, budynkom, składowiskom, lotniskom, dworcom kolejowym oraz obiektom przemysłowym,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las, o którym mowa w art. 3 pkt 1 ustawy z dnia 28 września 1991 r. o lasach (Dz. U. z 2023 r. poz. 1356 i 1688)</a:t>
            </a:r>
          </a:p>
          <a:p>
            <a:pPr marL="457200" lvl="1" indent="0">
              <a:buNone/>
            </a:pPr>
            <a:r>
              <a:rPr lang="pl-PL" sz="1800" dirty="0">
                <a:solidFill>
                  <a:schemeClr val="tx1"/>
                </a:solidFill>
              </a:rPr>
              <a:t>– będący w posiadaniu jednostki samorządu terytorialnego lub Skarbu Państwa; 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Powierzchnia biologicznie czynna </a:t>
            </a:r>
            <a:r>
              <a:rPr lang="pl-PL" dirty="0">
                <a:solidFill>
                  <a:schemeClr val="tx1"/>
                </a:solidFill>
              </a:rPr>
              <a:t>- należy przez to rozumieć teren zapewniający naturalną wegetację roślin i retencję wód opadowych i roztopowych, teren pokryty ciekami lub zbiornikami wodnymi, z wyłączeniem basenów rekreacyjnych i przemysłowych, a także 50% powierzchni tarasów i stropodachów oraz innych powierzchni zapewniających naturalną wegetację roślin, o powierzchni nie mniejszej niż 10 m2</a:t>
            </a:r>
          </a:p>
        </p:txBody>
      </p:sp>
    </p:spTree>
    <p:extLst>
      <p:ext uri="{BB962C8B-B14F-4D97-AF65-F5344CB8AC3E}">
        <p14:creationId xmlns:p14="http://schemas.microsoft.com/office/powerpoint/2010/main" val="1521011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749740" cy="488516"/>
          </a:xfrm>
        </p:spPr>
        <p:txBody>
          <a:bodyPr/>
          <a:lstStyle/>
          <a:p>
            <a:r>
              <a:rPr lang="pl-PL" b="1" dirty="0"/>
              <a:t>Pojęcia ustawowe używane w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FE0B2-FC7C-FBA7-4A2F-8C965F938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46480"/>
            <a:ext cx="10592261" cy="5441054"/>
          </a:xfrm>
        </p:spPr>
        <p:txBody>
          <a:bodyPr/>
          <a:lstStyle/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Udział powierzchni biologicznie czynnej </a:t>
            </a:r>
            <a:r>
              <a:rPr lang="pl-PL" dirty="0">
                <a:solidFill>
                  <a:schemeClr val="tx1"/>
                </a:solidFill>
              </a:rPr>
              <a:t>- należy przez to rozumieć stosunek sumy powierzchni biologicznie czynnych znajdujących się na: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działce budowlanej do powierzchni tej działki budowlanej – w przypadku miejscowych planów zagospodarowania przestrzennego,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terenie do powierzchni tego terenu – w przypadku decyzji o warunkach zabudowy i zagospodarowania terenu; 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Wysokość zabudowy </a:t>
            </a:r>
            <a:r>
              <a:rPr lang="pl-PL" dirty="0">
                <a:solidFill>
                  <a:schemeClr val="tx1"/>
                </a:solidFill>
              </a:rPr>
              <a:t>- należy przez to rozumieć różnicę pomiędzy wysokością: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najwyżej położonego punktu budynku na dachu, ścianie lub attyce, z wyłączeniem komina, nadbudówki mieszczącej maszynownię dźwigu lub innego pomieszczenia technicznego oraz wyjścia z klatki schodowej, a średnią wysokością najniższego i najwyższego poziomu terenu mierzoną na obwodzie rzutu poziomego ścian zewnętrznych budynku,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najwyżej i najniżej położonego nad poziomem terenu punktu budowli;</a:t>
            </a:r>
          </a:p>
        </p:txBody>
      </p:sp>
    </p:spTree>
    <p:extLst>
      <p:ext uri="{BB962C8B-B14F-4D97-AF65-F5344CB8AC3E}">
        <p14:creationId xmlns:p14="http://schemas.microsoft.com/office/powerpoint/2010/main" val="2583618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749740" cy="488516"/>
          </a:xfrm>
        </p:spPr>
        <p:txBody>
          <a:bodyPr/>
          <a:lstStyle/>
          <a:p>
            <a:r>
              <a:rPr lang="pl-PL" b="1" dirty="0"/>
              <a:t>Pojęcia ustawowe używane w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FE0B2-FC7C-FBA7-4A2F-8C965F938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46480"/>
            <a:ext cx="10592261" cy="5441054"/>
          </a:xfrm>
        </p:spPr>
        <p:txBody>
          <a:bodyPr/>
          <a:lstStyle/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Intensywność zabudowy </a:t>
            </a:r>
            <a:r>
              <a:rPr lang="pl-PL" dirty="0">
                <a:solidFill>
                  <a:schemeClr val="tx1"/>
                </a:solidFill>
              </a:rPr>
              <a:t>- należy przez to rozumieć stosunek sumy powierzchni wszystkich kondygnacji budynków zlokalizowanych na: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działce budowlanej do powierzchni tej działki budowlanej – w przypadku miejscowych planów zagospodarowania przestrzennego,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terenie do powierzchni tego terenu – w przypadku decyzji o warunkach zabudowy i zagospodarowania terenu; 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Nadziemna intensywności zabudowy</a:t>
            </a:r>
            <a:r>
              <a:rPr lang="pl-PL" dirty="0">
                <a:solidFill>
                  <a:schemeClr val="tx1"/>
                </a:solidFill>
              </a:rPr>
              <a:t> – jw. gdzie </a:t>
            </a:r>
            <a:r>
              <a:rPr lang="pl-PL" b="1" dirty="0">
                <a:solidFill>
                  <a:schemeClr val="tx1"/>
                </a:solidFill>
              </a:rPr>
              <a:t>kondygnacja nadziemna </a:t>
            </a:r>
            <a:r>
              <a:rPr lang="pl-PL" dirty="0">
                <a:solidFill>
                  <a:schemeClr val="tx1"/>
                </a:solidFill>
              </a:rPr>
              <a:t>to kondygnacja, która nie jest zagłębiona poniżej poziomu przylegającego do niej terenu o więcej niż połowę jej wysokości w świetle;</a:t>
            </a:r>
            <a:endParaRPr lang="pl-PL" b="1" dirty="0">
              <a:solidFill>
                <a:schemeClr val="tx1"/>
              </a:solidFill>
            </a:endParaRPr>
          </a:p>
          <a:p>
            <a:pPr>
              <a:buFont typeface="Wingdings 3" panose="05040102010807070707" pitchFamily="18" charset="2"/>
              <a:buChar char=""/>
            </a:pPr>
            <a:r>
              <a:rPr lang="pl-PL" b="1" dirty="0">
                <a:solidFill>
                  <a:schemeClr val="tx1"/>
                </a:solidFill>
              </a:rPr>
              <a:t>Udział powierzchni zabudowy </a:t>
            </a:r>
            <a:r>
              <a:rPr lang="pl-PL" dirty="0">
                <a:solidFill>
                  <a:schemeClr val="tx1"/>
                </a:solidFill>
              </a:rPr>
              <a:t>- należy przez to rozumieć stosunek sumy powierzchni rzutu poziomego budynków, mierzonej po zewnętrznym obrysie rzutu poziomego ścian zewnętrznych tych budynków zlokalizowanych na: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działce budowlanej do powierzchni tej działki budowlanej – w przypadku miejscowych planów zagospodarowania przestrzennego,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terenie do powierzchni tego terenu – w przypadku decyzji o warunkach zabudowy i zagospodarowania terenu. </a:t>
            </a:r>
          </a:p>
        </p:txBody>
      </p:sp>
    </p:spTree>
    <p:extLst>
      <p:ext uri="{BB962C8B-B14F-4D97-AF65-F5344CB8AC3E}">
        <p14:creationId xmlns:p14="http://schemas.microsoft.com/office/powerpoint/2010/main" val="521467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A976D317-BEDE-0C62-1F81-A552309F5C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4780" y="459379"/>
            <a:ext cx="8915399" cy="4994364"/>
          </a:xfrm>
        </p:spPr>
        <p:txBody>
          <a:bodyPr>
            <a:normAutofit lnSpcReduction="10000"/>
          </a:bodyPr>
          <a:lstStyle/>
          <a:p>
            <a:r>
              <a:rPr lang="pl-PL" sz="2000" b="1" dirty="0">
                <a:solidFill>
                  <a:srgbClr val="002060"/>
                </a:solidFill>
              </a:rPr>
              <a:t>mgr inż. arch. Tomasz Babicz</a:t>
            </a:r>
          </a:p>
          <a:p>
            <a:endParaRPr lang="pl-PL" sz="2000" b="1" dirty="0">
              <a:solidFill>
                <a:srgbClr val="002060"/>
              </a:solidFill>
            </a:endParaRPr>
          </a:p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Architektura Bezpieczeństwa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architektura, urbanistyka, ubezpieczenia, inwestycje, szkolenia i rozwój</a:t>
            </a:r>
          </a:p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Urząd Miasta Krakowa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Kierownik Pracowni Urbanistycznej</a:t>
            </a: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Towarzystwo Urbanistów Polskich o. Kraków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</a:t>
            </a: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Członek Zarządu Oddziału</a:t>
            </a: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Ekspert TUP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 zakresie planowania przestrzennego i prawodawstwa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członek komisji do spraw cyfryzacji</a:t>
            </a:r>
          </a:p>
          <a:p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Członek </a:t>
            </a: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Gminnej Komisji Architektoniczno-Urbanistycznej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 Myślenicach oraz w Michałowicach</a:t>
            </a:r>
          </a:p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RCE </a:t>
            </a:r>
            <a:r>
              <a:rPr lang="pl-PL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South</a:t>
            </a: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Poland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(Regionalne Centrum Eksperckie dla Edukacji Zrównoważonego Rozwoju – Polska Południowa) – reprezentant TUP</a:t>
            </a:r>
          </a:p>
          <a:p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Kwalifikacje do wykonywania zawodu urbanisty na terenie RP na podstawie uzyskanego wpisu do Południowej Okręgowej Izby Urbanistów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38D18291-D74F-EEF6-4674-258DDDCD3CE2}"/>
              </a:ext>
            </a:extLst>
          </p:cNvPr>
          <p:cNvGrpSpPr/>
          <p:nvPr/>
        </p:nvGrpSpPr>
        <p:grpSpPr>
          <a:xfrm>
            <a:off x="2684780" y="5215035"/>
            <a:ext cx="8320012" cy="1360977"/>
            <a:chOff x="2684780" y="5053665"/>
            <a:chExt cx="8320012" cy="1360977"/>
          </a:xfrm>
        </p:grpSpPr>
        <p:pic>
          <p:nvPicPr>
            <p:cNvPr id="3078" name="Picture 6" descr="Brak dostępnego opisu zdjęcia.">
              <a:extLst>
                <a:ext uri="{FF2B5EF4-FFF2-40B4-BE49-F238E27FC236}">
                  <a16:creationId xmlns:a16="http://schemas.microsoft.com/office/drawing/2014/main" id="{E85F9169-5848-EA22-627E-19F54500DB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1974" y="5053665"/>
              <a:ext cx="2430317" cy="13609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6067DBF8-4A5E-A3B3-E10A-241695CBF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86" y="5088338"/>
              <a:ext cx="1420720" cy="1314992"/>
            </a:xfrm>
            <a:prstGeom prst="rect">
              <a:avLst/>
            </a:prstGeom>
          </p:spPr>
        </p:pic>
        <p:pic>
          <p:nvPicPr>
            <p:cNvPr id="3074" name="Picture 2" descr="Logo Kraków 2017">
              <a:extLst>
                <a:ext uri="{FF2B5EF4-FFF2-40B4-BE49-F238E27FC236}">
                  <a16:creationId xmlns:a16="http://schemas.microsoft.com/office/drawing/2014/main" id="{D9CE035F-11A7-E6EB-BB79-92154B4B05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4780" y="5244003"/>
              <a:ext cx="983706" cy="983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>
              <a:extLst>
                <a:ext uri="{FF2B5EF4-FFF2-40B4-BE49-F238E27FC236}">
                  <a16:creationId xmlns:a16="http://schemas.microsoft.com/office/drawing/2014/main" id="{DC26EE4F-611D-F698-4C06-FCBFA30CB7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1613" y="5223259"/>
              <a:ext cx="1420720" cy="1004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39AEEEE3-BB4C-4807-B7CA-14B7BA6A5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63885" y="5244003"/>
              <a:ext cx="382718" cy="872664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D850CB01-F8B1-E570-2328-7C7CB9060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30380" y="5335698"/>
              <a:ext cx="1874412" cy="779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00706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749740" cy="488516"/>
          </a:xfrm>
        </p:spPr>
        <p:txBody>
          <a:bodyPr/>
          <a:lstStyle/>
          <a:p>
            <a:r>
              <a:rPr lang="pl-PL" b="1" dirty="0"/>
              <a:t>Strefy planistyczne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FE0B2-FC7C-FBA7-4A2F-8C965F938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46480"/>
            <a:ext cx="10592261" cy="5441054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Strefy planistyczne (art. 13c ustawy):</a:t>
            </a: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DB0F9818-FCF4-E512-1F86-FD0E06AC479D}"/>
              </a:ext>
            </a:extLst>
          </p:cNvPr>
          <p:cNvGraphicFramePr>
            <a:graphicFrameLocks noGrp="1"/>
          </p:cNvGraphicFramePr>
          <p:nvPr/>
        </p:nvGraphicFramePr>
        <p:xfrm>
          <a:off x="1178560" y="1473202"/>
          <a:ext cx="10361506" cy="491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7920">
                  <a:extLst>
                    <a:ext uri="{9D8B030D-6E8A-4147-A177-3AD203B41FA5}">
                      <a16:colId xmlns:a16="http://schemas.microsoft.com/office/drawing/2014/main" val="965435549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val="1826550047"/>
                    </a:ext>
                  </a:extLst>
                </a:gridCol>
                <a:gridCol w="1494022">
                  <a:extLst>
                    <a:ext uri="{9D8B030D-6E8A-4147-A177-3AD203B41FA5}">
                      <a16:colId xmlns:a16="http://schemas.microsoft.com/office/drawing/2014/main" val="4066617966"/>
                    </a:ext>
                  </a:extLst>
                </a:gridCol>
                <a:gridCol w="1343111">
                  <a:extLst>
                    <a:ext uri="{9D8B030D-6E8A-4147-A177-3AD203B41FA5}">
                      <a16:colId xmlns:a16="http://schemas.microsoft.com/office/drawing/2014/main" val="4059711831"/>
                    </a:ext>
                  </a:extLst>
                </a:gridCol>
                <a:gridCol w="1343111">
                  <a:extLst>
                    <a:ext uri="{9D8B030D-6E8A-4147-A177-3AD203B41FA5}">
                      <a16:colId xmlns:a16="http://schemas.microsoft.com/office/drawing/2014/main" val="3070986042"/>
                    </a:ext>
                  </a:extLst>
                </a:gridCol>
                <a:gridCol w="1343111">
                  <a:extLst>
                    <a:ext uri="{9D8B030D-6E8A-4147-A177-3AD203B41FA5}">
                      <a16:colId xmlns:a16="http://schemas.microsoft.com/office/drawing/2014/main" val="4006709509"/>
                    </a:ext>
                  </a:extLst>
                </a:gridCol>
                <a:gridCol w="1343111">
                  <a:extLst>
                    <a:ext uri="{9D8B030D-6E8A-4147-A177-3AD203B41FA5}">
                      <a16:colId xmlns:a16="http://schemas.microsoft.com/office/drawing/2014/main" val="3562098211"/>
                    </a:ext>
                  </a:extLst>
                </a:gridCol>
              </a:tblGrid>
              <a:tr h="322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NAZWA STREFY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KOLOR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MINIMALNY WSKAŹNIK PBC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MINIMALNY UDZIAŁ PBC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 NADZIEMNA INTESNYWNOŚĆ ZABUDOWY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 WYSOKOŚC ZABUDOWY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 UDZIAŁ POWIERZCHNI ZABUDOWY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67040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wielofunkcyjna z zabudową mieszkaniową wielorodzinną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7C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246423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wielofunkcyjna z zabudową mieszkaniową jednorodzinną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B4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05821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wielofunkcyjna z zabudową zagrodową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910491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usługowa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C6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5559"/>
                  </a:ext>
                </a:extLst>
              </a:tr>
              <a:tr h="366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handlu wielkopowierzchniowego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4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949018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gospodarcza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88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9838481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produkcji rolniczej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621297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infrastrukturalna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160140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zieleni i rekreacji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F5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13758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cmentarzy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D4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endParaRPr lang="pl-PL" sz="20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754391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górnictwa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4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500076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otwarta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F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713262"/>
                  </a:ext>
                </a:extLst>
              </a:tr>
              <a:tr h="32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100" dirty="0">
                          <a:solidFill>
                            <a:schemeClr val="tx1"/>
                          </a:solidFill>
                          <a:effectLst/>
                        </a:rPr>
                        <a:t>strefa komunikacyjna</a:t>
                      </a:r>
                      <a:endParaRPr lang="pl-PL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20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+/-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08" marR="406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615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834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749740" cy="488516"/>
          </a:xfrm>
        </p:spPr>
        <p:txBody>
          <a:bodyPr/>
          <a:lstStyle/>
          <a:p>
            <a:r>
              <a:rPr lang="pl-PL" b="1" dirty="0"/>
              <a:t>Strefy planistyczne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FE0B2-FC7C-FBA7-4A2F-8C965F938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46480"/>
            <a:ext cx="10592261" cy="5441054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Strefy planistyczne</a:t>
            </a:r>
          </a:p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- przykład</a:t>
            </a:r>
          </a:p>
        </p:txBody>
      </p:sp>
      <p:pic>
        <p:nvPicPr>
          <p:cNvPr id="4" name="Obraz 3" descr="Obraz zawierający mapa, tekst&#10;&#10;Opis wygenerowany automatycznie">
            <a:extLst>
              <a:ext uri="{FF2B5EF4-FFF2-40B4-BE49-F238E27FC236}">
                <a16:creationId xmlns:a16="http://schemas.microsoft.com/office/drawing/2014/main" id="{1EDB8415-A3EF-555E-DC32-47ABA9BAF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40" y="1234409"/>
            <a:ext cx="7162855" cy="506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47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072591D-7F28-3F69-FEF9-4A16791E5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3124661" cy="488516"/>
          </a:xfrm>
        </p:spPr>
        <p:txBody>
          <a:bodyPr/>
          <a:lstStyle/>
          <a:p>
            <a:r>
              <a:rPr lang="pl-PL" b="1" dirty="0"/>
              <a:t>Standardy urbanistyczne</a:t>
            </a:r>
          </a:p>
        </p:txBody>
      </p:sp>
      <p:sp>
        <p:nvSpPr>
          <p:cNvPr id="5" name="Symbol zastępczy tekstu 2">
            <a:extLst>
              <a:ext uri="{FF2B5EF4-FFF2-40B4-BE49-F238E27FC236}">
                <a16:creationId xmlns:a16="http://schemas.microsoft.com/office/drawing/2014/main" id="{4001B92B-F815-E259-8152-4969C7489098}"/>
              </a:ext>
            </a:extLst>
          </p:cNvPr>
          <p:cNvSpPr txBox="1">
            <a:spLocks/>
          </p:cNvSpPr>
          <p:nvPr/>
        </p:nvSpPr>
        <p:spPr>
          <a:xfrm>
            <a:off x="6242180" y="370466"/>
            <a:ext cx="5309118" cy="460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gminny katalog stref planistycznych</a:t>
            </a:r>
          </a:p>
          <a:p>
            <a:pPr>
              <a:buClr>
                <a:schemeClr val="accent1"/>
              </a:buClr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 każdej strefie planistycznej profil funkcjonalny obejmuje tereny: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komunikacji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infrastruktury technicznej, o powierzchni nie większej niż 0,5 ha;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zieleni urządzonej;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wód.</a:t>
            </a:r>
          </a:p>
          <a:p>
            <a:pPr>
              <a:buClr>
                <a:schemeClr val="accent1"/>
              </a:buClr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 katalogu opisuje się wyznaczone strefy planistyczne poprzez: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ich oznaczenie,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określenie paramentów i wskaźników,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określenie profilu funkcjonalnego</a:t>
            </a:r>
          </a:p>
        </p:txBody>
      </p:sp>
      <p:sp>
        <p:nvSpPr>
          <p:cNvPr id="7" name="Symbol zastępczy tekstu 2">
            <a:extLst>
              <a:ext uri="{FF2B5EF4-FFF2-40B4-BE49-F238E27FC236}">
                <a16:creationId xmlns:a16="http://schemas.microsoft.com/office/drawing/2014/main" id="{20FBCF5F-7A3D-CCFE-B320-5931A114502A}"/>
              </a:ext>
            </a:extLst>
          </p:cNvPr>
          <p:cNvSpPr txBox="1">
            <a:spLocks/>
          </p:cNvSpPr>
          <p:nvPr/>
        </p:nvSpPr>
        <p:spPr>
          <a:xfrm>
            <a:off x="510057" y="1494279"/>
            <a:ext cx="5309118" cy="49531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 standardy dostępności infrastruktury społecznej</a:t>
            </a:r>
          </a:p>
          <a:p>
            <a:pPr marL="432000" lvl="1" indent="-34290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dostępność do </a:t>
            </a:r>
            <a:r>
              <a:rPr lang="pl-PL" sz="17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szkół podstawowych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 marL="648000" lvl="1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ü"/>
            </a:pPr>
            <a:r>
              <a:rPr lang="pl-PL" sz="1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1500 m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w terenie zabudowanym,</a:t>
            </a:r>
          </a:p>
          <a:p>
            <a:pPr marL="648000" lvl="1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ü"/>
            </a:pPr>
            <a:r>
              <a:rPr lang="pl-PL" sz="1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3000 m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w terenie niezabudowanym;</a:t>
            </a:r>
          </a:p>
          <a:p>
            <a:pPr marL="432000" lvl="1" indent="-34290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dostępność do </a:t>
            </a:r>
            <a:r>
              <a:rPr lang="pl-PL" sz="17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obszarów zieleni publicznej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 marL="648000" lvl="1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ü"/>
            </a:pPr>
            <a:r>
              <a:rPr lang="pl-PL" sz="1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1500 m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dla obszaru min. 3 ha,</a:t>
            </a:r>
          </a:p>
          <a:p>
            <a:pPr marL="648000" lvl="1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ü"/>
            </a:pPr>
            <a:r>
              <a:rPr lang="pl-PL" sz="1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3000 m</a:t>
            </a: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dla obszaru powyżej 20 ha;</a:t>
            </a:r>
          </a:p>
          <a:p>
            <a:pPr marL="362250" lvl="1">
              <a:buClr>
                <a:schemeClr val="accent1"/>
              </a:buClr>
            </a:pP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Wartości powierzchni zieleni mogą być zmniejszone do 50%</a:t>
            </a:r>
          </a:p>
          <a:p>
            <a:pPr marL="362250" lvl="1">
              <a:buClr>
                <a:schemeClr val="accent1"/>
              </a:buClr>
            </a:pP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Można ustalić dodatkowe wymogi odległości od:</a:t>
            </a:r>
          </a:p>
          <a:p>
            <a:pPr marL="362250" lvl="1">
              <a:buClr>
                <a:schemeClr val="accent1"/>
              </a:buClr>
            </a:pPr>
            <a:r>
              <a:rPr lang="pl-P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przedszkola, żłobka, ambulatorium, biblioteki, domu kultury, DPS, urządzonego terenu sportu, przystanków komunikacji zbiorowej, placówki pocztowej, apteki, policji, straży pożarnej.</a:t>
            </a:r>
          </a:p>
        </p:txBody>
      </p:sp>
      <p:sp>
        <p:nvSpPr>
          <p:cNvPr id="8" name="Strzałka: w prawo 7">
            <a:extLst>
              <a:ext uri="{FF2B5EF4-FFF2-40B4-BE49-F238E27FC236}">
                <a16:creationId xmlns:a16="http://schemas.microsoft.com/office/drawing/2014/main" id="{873A95FC-542B-28DD-6BA3-6D6AEA4F7E04}"/>
              </a:ext>
            </a:extLst>
          </p:cNvPr>
          <p:cNvSpPr/>
          <p:nvPr/>
        </p:nvSpPr>
        <p:spPr>
          <a:xfrm rot="5400000">
            <a:off x="2424622" y="988872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: w prawo 8">
            <a:extLst>
              <a:ext uri="{FF2B5EF4-FFF2-40B4-BE49-F238E27FC236}">
                <a16:creationId xmlns:a16="http://schemas.microsoft.com/office/drawing/2014/main" id="{3337A171-D7E8-2188-C888-C4D3A959FC28}"/>
              </a:ext>
            </a:extLst>
          </p:cNvPr>
          <p:cNvSpPr/>
          <p:nvPr/>
        </p:nvSpPr>
        <p:spPr>
          <a:xfrm>
            <a:off x="4366727" y="425533"/>
            <a:ext cx="1452448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8891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Obszar uzupełnienia zabudowy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553798" cy="4946535"/>
          </a:xfrm>
        </p:spPr>
        <p:txBody>
          <a:bodyPr/>
          <a:lstStyle/>
          <a:p>
            <a:r>
              <a:rPr lang="pl-PL" dirty="0"/>
              <a:t>Pierwszy z dwóch </a:t>
            </a:r>
            <a:r>
              <a:rPr lang="pl-PL" b="1" dirty="0"/>
              <a:t>fakultatywnych</a:t>
            </a:r>
            <a:r>
              <a:rPr lang="pl-PL" dirty="0"/>
              <a:t> elementów POG.</a:t>
            </a:r>
          </a:p>
          <a:p>
            <a:r>
              <a:rPr lang="pl-PL" dirty="0"/>
              <a:t>Podstawowa </a:t>
            </a:r>
            <a:r>
              <a:rPr lang="pl-PL" b="1" dirty="0"/>
              <a:t>rola</a:t>
            </a:r>
            <a:r>
              <a:rPr lang="pl-PL" dirty="0"/>
              <a:t> wyznaczenia OUZ: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Ograniczenie przestrzenne wydawania decyzji o WZ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Zwolnienie z obowiązku uzyskania zgody na zmianę przeznaczenia gruntu stanowiącego użytek rolny klasy I-III na cele nierolnicze i nieleśne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Priorytet przy wyznaczaniu stref planistycznych z zabudową mieszkaniową</a:t>
            </a:r>
          </a:p>
          <a:p>
            <a:r>
              <a:rPr lang="pl-PL" dirty="0"/>
              <a:t>Pozwala wskazać miejsca, gdzie może zostać wydana indywidualna </a:t>
            </a:r>
            <a:r>
              <a:rPr lang="pl-PL" b="1" dirty="0"/>
              <a:t>decyzja o warunkach zabudowy</a:t>
            </a:r>
            <a:r>
              <a:rPr lang="pl-PL" dirty="0"/>
              <a:t>, w przypadku braku planu miejscowego.</a:t>
            </a:r>
          </a:p>
          <a:p>
            <a:r>
              <a:rPr lang="pl-PL" b="1" dirty="0"/>
              <a:t>Wyznaczenie OUZ nie jest dowolne </a:t>
            </a:r>
            <a:r>
              <a:rPr lang="pl-PL" dirty="0"/>
              <a:t>– podlegać będzie ścisłym regułom ustalonym w rozporządzeniu w sprawie wyznaczania OUZ w POG (</a:t>
            </a:r>
            <a:r>
              <a:rPr lang="pl-PL" b="1" dirty="0"/>
              <a:t>projekt na etapie konsultacji </a:t>
            </a:r>
            <a:r>
              <a:rPr lang="pl-PL" dirty="0"/>
              <a:t>od 9 listopada 2023 r.)</a:t>
            </a:r>
          </a:p>
          <a:p>
            <a:r>
              <a:rPr lang="pl-PL" dirty="0"/>
              <a:t>Automatyzacja i algorytmizacja pozwala już dzisiaj w przybliżeniu określić potencjalne OUZ, szczególnie w momencie, gdy zaledwie ok. 33% powierzchni kraju jest pokryte planami miejscowymi.</a:t>
            </a:r>
          </a:p>
        </p:txBody>
      </p:sp>
    </p:spTree>
    <p:extLst>
      <p:ext uri="{BB962C8B-B14F-4D97-AF65-F5344CB8AC3E}">
        <p14:creationId xmlns:p14="http://schemas.microsoft.com/office/powerpoint/2010/main" val="10263968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 w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303427" cy="4217193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>
                <a:solidFill>
                  <a:schemeClr val="tx1"/>
                </a:solidFill>
              </a:rPr>
              <a:t>Dwa elementy „rozwojowe” zawarte w Planie Ogólnym Gminy.</a:t>
            </a:r>
          </a:p>
          <a:p>
            <a:r>
              <a:rPr lang="pl-PL" dirty="0">
                <a:solidFill>
                  <a:schemeClr val="tx1"/>
                </a:solidFill>
              </a:rPr>
              <a:t>Rozporządzenie określa dwa wskaźniki „rozwojowe” w odniesieniu do zabudowy: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Zapotrzebowanie na nową zabudowę mieszkaniową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Chłonność terenów niezabudowanych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>
                <a:solidFill>
                  <a:schemeClr val="tx1"/>
                </a:solidFill>
              </a:rPr>
              <a:t>Oba określa się dla pierwszych trzech stref planistycznych, </a:t>
            </a:r>
            <a:r>
              <a:rPr lang="pl-PL" dirty="0" err="1">
                <a:solidFill>
                  <a:schemeClr val="tx1"/>
                </a:solidFill>
              </a:rPr>
              <a:t>tj</a:t>
            </a:r>
            <a:r>
              <a:rPr lang="pl-PL" dirty="0">
                <a:solidFill>
                  <a:schemeClr val="tx1"/>
                </a:solidFill>
              </a:rPr>
              <a:t>: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Strefy wielofunkcyjnej z zabudową mieszkaniową wielorodzinną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Strefy wielofunkcyjnej z zabudową mieszkaniową jednorodzinną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pl-PL" sz="1800" dirty="0">
                <a:solidFill>
                  <a:schemeClr val="tx1"/>
                </a:solidFill>
              </a:rPr>
              <a:t>Strefy wielofunkcyjnej z zabudową zagrodową</a:t>
            </a: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8034363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Konsultacje społeczne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152148"/>
            <a:ext cx="10000993" cy="5211330"/>
          </a:xfrm>
        </p:spPr>
        <p:txBody>
          <a:bodyPr/>
          <a:lstStyle/>
          <a:p>
            <a:pPr marL="0" indent="0">
              <a:buNone/>
            </a:pPr>
            <a:r>
              <a:rPr lang="pl-PL" sz="1600" dirty="0"/>
              <a:t>O rozpoczęciu konsultacji społecznych wójt/burmistrz/prezydent </a:t>
            </a:r>
            <a:r>
              <a:rPr lang="pl-PL" sz="1600" b="1" dirty="0"/>
              <a:t>ogłasza </a:t>
            </a:r>
            <a:r>
              <a:rPr lang="pl-PL" sz="1600" dirty="0"/>
              <a:t>określając: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sz="1600" b="1" dirty="0"/>
              <a:t>sposoby prowadzenia konsultacji </a:t>
            </a:r>
            <a:r>
              <a:rPr lang="pl-PL" sz="1600" dirty="0"/>
              <a:t>uwzględniając ich prowadzenie: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dirty="0"/>
              <a:t>po godzinach pracy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dirty="0"/>
              <a:t>w miejscach przystosowanych do potrzeb osób ze szczególnymi potrzebami, chyba że prowadzone są pomocą środków porozumiewania się na odległość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sz="1600" b="1" dirty="0"/>
              <a:t>miejscach konsultacji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sz="1600" b="1" dirty="0"/>
              <a:t>terminach konsultacji</a:t>
            </a:r>
          </a:p>
          <a:p>
            <a:pPr marL="0" indent="0">
              <a:buNone/>
            </a:pPr>
            <a:endParaRPr lang="pl-PL" sz="1600" b="1" dirty="0"/>
          </a:p>
          <a:p>
            <a:pPr marL="0" indent="0">
              <a:buNone/>
            </a:pPr>
            <a:r>
              <a:rPr lang="pl-PL" sz="1600" dirty="0"/>
              <a:t>Ogłoszenie </a:t>
            </a:r>
            <a:r>
              <a:rPr lang="pl-PL" sz="1600" b="1" dirty="0"/>
              <a:t>zawiera obowiązkowo</a:t>
            </a:r>
            <a:r>
              <a:rPr lang="pl-PL" sz="1600" dirty="0"/>
              <a:t>:</a:t>
            </a:r>
          </a:p>
          <a:p>
            <a:r>
              <a:rPr lang="pl-PL" sz="1600" b="1" dirty="0"/>
              <a:t>datę</a:t>
            </a:r>
          </a:p>
          <a:p>
            <a:r>
              <a:rPr lang="pl-PL" sz="1600" b="1" dirty="0"/>
              <a:t>oznaczenie organu</a:t>
            </a:r>
          </a:p>
          <a:p>
            <a:r>
              <a:rPr lang="pl-PL" sz="1600" b="1" dirty="0"/>
              <a:t>podstawę prawną wraz ze wskazaniem uchwały</a:t>
            </a:r>
          </a:p>
          <a:p>
            <a:r>
              <a:rPr lang="pl-PL" sz="1600" b="1" dirty="0"/>
              <a:t>informację o sposobie, miejscu i terminie składania wniosków/uwag</a:t>
            </a:r>
          </a:p>
          <a:p>
            <a:r>
              <a:rPr lang="pl-PL" sz="1600" b="1" dirty="0"/>
              <a:t>wyznaczeniu terminu, miejsca i formy konsultacji społecznych</a:t>
            </a:r>
          </a:p>
        </p:txBody>
      </p:sp>
    </p:spTree>
    <p:extLst>
      <p:ext uri="{BB962C8B-B14F-4D97-AF65-F5344CB8AC3E}">
        <p14:creationId xmlns:p14="http://schemas.microsoft.com/office/powerpoint/2010/main" val="8294690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Konsultacje społeczne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695312" cy="4170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Formami konsultacji społecznych są: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zbieranie uwag </a:t>
            </a:r>
            <a:r>
              <a:rPr lang="pl-PL" sz="1400" i="1" dirty="0"/>
              <a:t>(obowiązkowe, przez minimum 28 dni)</a:t>
            </a:r>
            <a:endParaRPr lang="pl-PL" i="1" dirty="0"/>
          </a:p>
          <a:p>
            <a:r>
              <a:rPr lang="pl-PL" dirty="0"/>
              <a:t>spotkania otwarte, panele eksperckie lub warsztaty, poprzedzone prezentacją projektu aktu planowania przestrzennego </a:t>
            </a:r>
            <a:r>
              <a:rPr lang="pl-PL" sz="1400" i="1" dirty="0"/>
              <a:t>(jedno z wymienionych, 7 dni po rozpoczęciu oraz 7 dni przed zakończeniem)</a:t>
            </a:r>
            <a:endParaRPr lang="pl-PL" sz="1400" dirty="0"/>
          </a:p>
          <a:p>
            <a:pPr marL="0" indent="0">
              <a:buNone/>
            </a:pPr>
            <a:r>
              <a:rPr lang="pl-PL" sz="1400" i="1" dirty="0"/>
              <a:t>(min. jedno z poniższych)</a:t>
            </a:r>
          </a:p>
          <a:p>
            <a:r>
              <a:rPr lang="pl-PL" dirty="0"/>
              <a:t>spotkania plenerowe lub spacery studyjne, zorganizowane na obszarze objętym aktem planowania przestrzennego</a:t>
            </a:r>
            <a:r>
              <a:rPr lang="pl-PL" sz="1800" i="1" dirty="0"/>
              <a:t> </a:t>
            </a:r>
            <a:r>
              <a:rPr lang="pl-PL" sz="1400" i="1" dirty="0"/>
              <a:t>(7 dni po rozpoczęciu oraz 7 dni przed zakończeniem)</a:t>
            </a:r>
            <a:endParaRPr lang="pl-PL" sz="1400" dirty="0"/>
          </a:p>
          <a:p>
            <a:r>
              <a:rPr lang="pl-PL" dirty="0"/>
              <a:t>ankiety lub </a:t>
            </a:r>
            <a:r>
              <a:rPr lang="pl-PL" dirty="0" err="1"/>
              <a:t>geoankiety</a:t>
            </a:r>
            <a:r>
              <a:rPr lang="pl-PL" dirty="0"/>
              <a:t> </a:t>
            </a:r>
            <a:r>
              <a:rPr lang="pl-PL" sz="1400" i="1" dirty="0"/>
              <a:t>(przez minimum 28 dni)</a:t>
            </a:r>
            <a:endParaRPr lang="pl-PL" dirty="0"/>
          </a:p>
          <a:p>
            <a:r>
              <a:rPr lang="pl-PL" dirty="0"/>
              <a:t>wywiady, prowadzenie punktu konsultacyjnego lub dyżury projektanta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44879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Konsultacje społeczne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695312" cy="4170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Inne istotne aspekty uregulowane ustawą:</a:t>
            </a:r>
          </a:p>
          <a:p>
            <a:r>
              <a:rPr lang="pl-PL" dirty="0"/>
              <a:t>wybrane konsultacje społeczne prowadzi się w formie papierowej i elektronicznej</a:t>
            </a:r>
          </a:p>
          <a:p>
            <a:r>
              <a:rPr lang="pl-PL" dirty="0"/>
              <a:t>spotkania konsultacyjne prowadzi się: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umożliwiając obustronną komunikację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mogą być za pomocą środków porozumiewania się na odległość (wizja + dźwięk)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przy uczestnictwie pracownika urzędu obsługującego organ lub podmiotu sporządzającego</a:t>
            </a:r>
          </a:p>
          <a:p>
            <a:r>
              <a:rPr lang="pl-PL" dirty="0"/>
              <a:t>z przeprowadzonych konsultacji sporządza się protokoły</a:t>
            </a:r>
          </a:p>
          <a:p>
            <a:r>
              <a:rPr lang="pl-PL" dirty="0"/>
              <a:t>przed skierowaniem do rady gminy przygotowuje się raport z przeprowadzenia konsultacji zawierający wykaz wniosków i uwag z propozycją ich rozpatrzenia</a:t>
            </a:r>
          </a:p>
        </p:txBody>
      </p:sp>
    </p:spTree>
    <p:extLst>
      <p:ext uri="{BB962C8B-B14F-4D97-AF65-F5344CB8AC3E}">
        <p14:creationId xmlns:p14="http://schemas.microsoft.com/office/powerpoint/2010/main" val="1679331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Konsultacje społeczne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695312" cy="5087698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Rozporządzenia Ministra Rozwoju i Technologii w sprawie wzoru formularza pisma dotyczącego aktu planowania przestrzennego (Dz. U. 2023, poz. 2509)</a:t>
            </a:r>
          </a:p>
          <a:p>
            <a:pPr marL="0" indent="0" algn="l" fontAlgn="base">
              <a:buNone/>
            </a:pPr>
            <a:r>
              <a:rPr lang="pl-PL" dirty="0"/>
              <a:t>Formularz ma zastosowanie na różnych etapach przygotowywania lub obowiązywania wszystkich aktów planowania przestrzennego, tj.: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planu ogólnego gminy,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miejscowego planu zagospodarowania przestrzennego,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uchwały ustalającej zasady i warunki sytuowania obiektów małej architektury, tablic reklamowych i urządzeń reklamowych oraz ogrodzeń, ich gabaryty, standardy jakościowe oraz rodzaje materiałów budowlanych, z jakich mogą być wykonane,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audytu krajobrazowego,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planu zagospodarowania przestrzennego województwa.</a:t>
            </a:r>
          </a:p>
          <a:p>
            <a:pPr algn="l" fontAlgn="base">
              <a:spcBef>
                <a:spcPts val="600"/>
              </a:spcBef>
            </a:pPr>
            <a:r>
              <a:rPr lang="pl-PL" dirty="0"/>
              <a:t>Za pomocą tego samego wzoru dokumentu można złożyć: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wniosek do projektu aktu planowania przestrzennego,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uwagę do konsultowanego projektu aktu planowania przestrzennego,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wniosek o zmianę aktu planowania przestrzennego,</a:t>
            </a:r>
          </a:p>
          <a:p>
            <a:pPr algn="l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wniosek o sporządzenie aktu planowania przestrzennego.</a:t>
            </a:r>
            <a:br>
              <a:rPr lang="pl-PL" sz="1600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93401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Konsultacje społeczne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FF32D5BF-0BC7-0AE1-F13B-CBB79571F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259" y="1141990"/>
            <a:ext cx="5184256" cy="5345544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4BFA3517-C2F0-B849-6293-7EB1E2223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783" y="1141990"/>
            <a:ext cx="5639779" cy="490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45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F22350-BC69-3850-BA71-65C2DDB128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BLOK 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A4BA91E-0386-CE82-1222-4BDE7D38B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>
                <a:solidFill>
                  <a:srgbClr val="002060"/>
                </a:solidFill>
              </a:rPr>
              <a:t>Ustawowe wymagania dotyczące planu ogólnego gminy</a:t>
            </a:r>
          </a:p>
        </p:txBody>
      </p:sp>
    </p:spTree>
    <p:extLst>
      <p:ext uri="{BB962C8B-B14F-4D97-AF65-F5344CB8AC3E}">
        <p14:creationId xmlns:p14="http://schemas.microsoft.com/office/powerpoint/2010/main" val="14110217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Przepisy przejściowe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667321" cy="4487780"/>
          </a:xfrm>
        </p:spPr>
        <p:txBody>
          <a:bodyPr/>
          <a:lstStyle/>
          <a:p>
            <a:r>
              <a:rPr lang="pl-PL" dirty="0"/>
              <a:t>ostatnie </a:t>
            </a:r>
            <a:r>
              <a:rPr lang="pl-PL" b="1" dirty="0"/>
              <a:t>28 artykułów </a:t>
            </a:r>
            <a:r>
              <a:rPr lang="pl-PL" dirty="0"/>
              <a:t>ustawy z 7 lipca 2023 r. o zmianie ustawy o planowaniu i zagospodarowaniu przestrzennym (Dz. U. 2023 poz. 1688)</a:t>
            </a:r>
          </a:p>
          <a:p>
            <a:r>
              <a:rPr lang="pl-PL" dirty="0"/>
              <a:t>przepisy przewidują etapowe wdrożenie – kluczowe daty to: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24 września 2023 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24 grudnia 2023 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31 grudnia 2024 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31 grudnia 2025 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31 marca 2026 r.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6577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Przepisy przejściowe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667321" cy="5087698"/>
          </a:xfrm>
        </p:spPr>
        <p:txBody>
          <a:bodyPr/>
          <a:lstStyle/>
          <a:p>
            <a:r>
              <a:rPr lang="pl-PL" dirty="0"/>
              <a:t>różne tryby sporządzania planu miejscowego w zależności od daty przystąpienia i zaawansowania prac nad planem: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Procedura 2003, rozporządzenie 2003 (przystąpienie przed 21 grudnia 2021 i po opiniowaniu i uzgodnieniach)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Procedura 2003, rozporządzenie 2021 (przystąpienie po 21 grudnia 2021 r. i przed 24 września 2023, zaopiniowane i uzgodnione przed 24 września 2023 r.)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Procedura 2003 z elementami ustawy 2023, rozporządzenie 2021 (przystąpienie po 21 grudnia 2021 r. i przed 24 września 2023, niezaopiniowane i nieuzgodnione przed 24 września 2023 r.)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Procedura 2023, rozporządzenie 2021 (przystąpienie do planu nastąpiło po 24 września 2023 r.)</a:t>
            </a:r>
          </a:p>
          <a:p>
            <a:r>
              <a:rPr lang="pl-PL" dirty="0"/>
              <a:t>zgodność </a:t>
            </a:r>
            <a:r>
              <a:rPr lang="pl-PL" dirty="0" err="1"/>
              <a:t>mpzp</a:t>
            </a:r>
            <a:r>
              <a:rPr lang="pl-PL" dirty="0"/>
              <a:t> ze Studium bada się do czasu uchwalenia POG lub do 31 grudnia 2025 r. (chyba, że ogłoszono o wyłożeniu do publicznego wglądu/ o konsultacjach społecznych)</a:t>
            </a:r>
          </a:p>
          <a:p>
            <a:r>
              <a:rPr lang="pl-PL" dirty="0"/>
              <a:t>zgodności </a:t>
            </a:r>
            <a:r>
              <a:rPr lang="pl-PL" dirty="0" err="1"/>
              <a:t>mpzp</a:t>
            </a:r>
            <a:r>
              <a:rPr lang="pl-PL" dirty="0"/>
              <a:t>/ZPI ze Studium/POG nie jest wymagana w przypadku planów pod OZE i ICP</a:t>
            </a:r>
          </a:p>
        </p:txBody>
      </p:sp>
    </p:spTree>
    <p:extLst>
      <p:ext uri="{BB962C8B-B14F-4D97-AF65-F5344CB8AC3E}">
        <p14:creationId xmlns:p14="http://schemas.microsoft.com/office/powerpoint/2010/main" val="38666795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Przepisy przejściowe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667321" cy="5087698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…oraz szereg innych zmian zarówno w ustawie o planowaniu i zagospodarowaniu przestrzennym (odszkodowania, Zintegrowane Plany Inwestycyjne, uchwały krajobrazowe, planu rewitalizacyjne, szczególne tryby sporządzania planów) oraz innych ustaw (o samorządzie gminnym, o gospodarce nieruchomościami, o ochronie gruntów rolnych i leśnych, prawo budowlane, prawo geologiczne i górnicze etc.)</a:t>
            </a:r>
          </a:p>
          <a:p>
            <a:pPr marL="0" indent="0">
              <a:buNone/>
            </a:pPr>
            <a:r>
              <a:rPr lang="pl-PL" dirty="0"/>
              <a:t>Istotne z punktu widzenia POG:</a:t>
            </a:r>
          </a:p>
          <a:p>
            <a:r>
              <a:rPr lang="pl-PL" dirty="0"/>
              <a:t>Obowiązujące planu miejscowe zachowują moc bezterminowo</a:t>
            </a:r>
          </a:p>
          <a:p>
            <a:r>
              <a:rPr lang="pl-PL" dirty="0"/>
              <a:t>Studia zachowują moc do 31 grudnia 2025 roku</a:t>
            </a:r>
          </a:p>
          <a:p>
            <a:r>
              <a:rPr lang="pl-PL" dirty="0"/>
              <a:t>Decyzje o WZ zachowują moc bezterminowo</a:t>
            </a:r>
          </a:p>
          <a:p>
            <a:r>
              <a:rPr lang="pl-PL" dirty="0"/>
              <a:t>Strategie rozwoju gminy/ponadlokalne strategie rozwoju zachowują moc ze wskazaniem ich dostosowania do nowego zakresu (jeśli nie spełniają wymogów, co zwalnia z ich uwzględniania w POG)</a:t>
            </a:r>
          </a:p>
          <a:p>
            <a:r>
              <a:rPr lang="pl-PL" dirty="0"/>
              <a:t>Możliwe jest sporządzanie POG równolegle do aktualizacji strategii</a:t>
            </a:r>
          </a:p>
          <a:p>
            <a:r>
              <a:rPr lang="pl-PL" dirty="0"/>
              <a:t>Można kontynuować i uchwalać zmiany Studium do 31 grudnia 2025 r.</a:t>
            </a:r>
          </a:p>
        </p:txBody>
      </p:sp>
    </p:spTree>
    <p:extLst>
      <p:ext uri="{BB962C8B-B14F-4D97-AF65-F5344CB8AC3E}">
        <p14:creationId xmlns:p14="http://schemas.microsoft.com/office/powerpoint/2010/main" val="17770682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F22350-BC69-3850-BA71-65C2DDB128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BLOK II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A4BA91E-0386-CE82-1222-4BDE7D38B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pl-PL" sz="1500" dirty="0"/>
              <a:t>Rozporządzenie Ministra Rozwoju i Technologii w sprawie projektu planu ogólnego gminy, dokumentowania prac planistycznych w zakresie tego planu oraz wydawania z niego wypisów i wyrysów</a:t>
            </a:r>
          </a:p>
          <a:p>
            <a:r>
              <a:rPr lang="pl-PL" sz="1500" dirty="0"/>
              <a:t>(Dz. U. 2023 poz. 2758)</a:t>
            </a:r>
          </a:p>
        </p:txBody>
      </p:sp>
    </p:spTree>
    <p:extLst>
      <p:ext uri="{BB962C8B-B14F-4D97-AF65-F5344CB8AC3E}">
        <p14:creationId xmlns:p14="http://schemas.microsoft.com/office/powerpoint/2010/main" val="23299477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Plan Ogólny Gminy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842297-E51D-2B5B-5E35-AEF535EA38A1}"/>
              </a:ext>
            </a:extLst>
          </p:cNvPr>
          <p:cNvSpPr txBox="1">
            <a:spLocks/>
          </p:cNvSpPr>
          <p:nvPr/>
        </p:nvSpPr>
        <p:spPr>
          <a:xfrm>
            <a:off x="38702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 standardy urbanistyczne: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gminny katalog stref planistycznych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profil funkcjonalny stref planistycznych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maksymalna wysokość zabudowy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minimalny udział powierzchni biologicznie czynnej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maksymalna nadziemna intensywność zabudowy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maksymalny udział powierzchni zabudowy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gminne standardy dostępności infrastruktury społecznej – zasady zapewnienia dostępności: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szkoły podstawowej</a:t>
            </a:r>
          </a:p>
          <a:p>
            <a:pPr marL="432000" indent="-285750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q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obszarów zieleni publicznej</a:t>
            </a:r>
          </a:p>
        </p:txBody>
      </p:sp>
      <p:sp>
        <p:nvSpPr>
          <p:cNvPr id="5" name="Symbol zastępczy tekstu 2">
            <a:extLst>
              <a:ext uri="{FF2B5EF4-FFF2-40B4-BE49-F238E27FC236}">
                <a16:creationId xmlns:a16="http://schemas.microsoft.com/office/drawing/2014/main" id="{693193F0-0873-3D22-45A6-1BA1FEDE0A97}"/>
              </a:ext>
            </a:extLst>
          </p:cNvPr>
          <p:cNvSpPr txBox="1">
            <a:spLocks/>
          </p:cNvSpPr>
          <p:nvPr/>
        </p:nvSpPr>
        <p:spPr>
          <a:xfrm>
            <a:off x="7327104" y="1739898"/>
            <a:ext cx="2087829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Obszary uzupełnienia zabudowy: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Wyznaczenie jest fakultatywne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Jeśli nie wyznaczono, nie ma możliwości wydawania </a:t>
            </a:r>
            <a:r>
              <a:rPr lang="pl-PL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dec</a:t>
            </a: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WZ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Wyznacza się go „automatycznie” w oparciu o algorytm matematyczny – opisany w osobnym rozporządzeniu (projekcie)</a:t>
            </a: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A6D53551-0786-FCBD-F5F8-C4BCCB46909D}"/>
              </a:ext>
            </a:extLst>
          </p:cNvPr>
          <p:cNvSpPr txBox="1">
            <a:spLocks/>
          </p:cNvSpPr>
          <p:nvPr/>
        </p:nvSpPr>
        <p:spPr>
          <a:xfrm>
            <a:off x="9616546" y="1739898"/>
            <a:ext cx="2087829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Obszary zabudowy śródmiejskiej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Wyznaczenie jest fakultatywne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Zdefiniowane w ustawie - należy przez to rozumieć położony w mieście obszar zwartej, intensywnej zabudowy mieszkaniowej i usługowej</a:t>
            </a:r>
          </a:p>
        </p:txBody>
      </p:sp>
      <p:sp>
        <p:nvSpPr>
          <p:cNvPr id="7" name="Strzałka: w prawo 6">
            <a:extLst>
              <a:ext uri="{FF2B5EF4-FFF2-40B4-BE49-F238E27FC236}">
                <a16:creationId xmlns:a16="http://schemas.microsoft.com/office/drawing/2014/main" id="{537D0092-17F3-FEE2-036D-00D640A8BC9B}"/>
              </a:ext>
            </a:extLst>
          </p:cNvPr>
          <p:cNvSpPr/>
          <p:nvPr/>
        </p:nvSpPr>
        <p:spPr>
          <a:xfrm rot="5400000">
            <a:off x="18076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prawo 9">
            <a:extLst>
              <a:ext uri="{FF2B5EF4-FFF2-40B4-BE49-F238E27FC236}">
                <a16:creationId xmlns:a16="http://schemas.microsoft.com/office/drawing/2014/main" id="{687E7694-FDFA-3784-D39F-24BB615A562E}"/>
              </a:ext>
            </a:extLst>
          </p:cNvPr>
          <p:cNvSpPr/>
          <p:nvPr/>
        </p:nvSpPr>
        <p:spPr>
          <a:xfrm rot="5400000">
            <a:off x="5287430" y="1035049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prawo 10">
            <a:extLst>
              <a:ext uri="{FF2B5EF4-FFF2-40B4-BE49-F238E27FC236}">
                <a16:creationId xmlns:a16="http://schemas.microsoft.com/office/drawing/2014/main" id="{4C316829-CC59-C3A2-DD4E-E0DF748F20E0}"/>
              </a:ext>
            </a:extLst>
          </p:cNvPr>
          <p:cNvSpPr/>
          <p:nvPr/>
        </p:nvSpPr>
        <p:spPr>
          <a:xfrm rot="5400000">
            <a:off x="8172051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EBA2B1D3-67EE-91D3-3FF2-8F4DE98B8B82}"/>
              </a:ext>
            </a:extLst>
          </p:cNvPr>
          <p:cNvSpPr/>
          <p:nvPr/>
        </p:nvSpPr>
        <p:spPr>
          <a:xfrm rot="5400000">
            <a:off x="10461493" y="1035049"/>
            <a:ext cx="39793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ymbol zastępczy tekstu 2">
            <a:extLst>
              <a:ext uri="{FF2B5EF4-FFF2-40B4-BE49-F238E27FC236}">
                <a16:creationId xmlns:a16="http://schemas.microsoft.com/office/drawing/2014/main" id="{7A146AE7-A46B-C4D0-341C-7D17ED79C553}"/>
              </a:ext>
            </a:extLst>
          </p:cNvPr>
          <p:cNvSpPr txBox="1">
            <a:spLocks/>
          </p:cNvSpPr>
          <p:nvPr/>
        </p:nvSpPr>
        <p:spPr>
          <a:xfrm>
            <a:off x="390447" y="1739898"/>
            <a:ext cx="3278187" cy="4747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Strefy planistyczne: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mieszkaniową wielorodzinną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mieszkaniową jednorodzinną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wielofunkcyjna z zabudową zagrodową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usługowa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handlu wielkopowierzchniowego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gospodarcza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produkcji rolniczej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infrastruktury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zieleni i rekreacji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cmentarzy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górnictwa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otwarta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pl-PL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komunikacji</a:t>
            </a:r>
          </a:p>
          <a:p>
            <a:endParaRPr lang="pl-PL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52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BC6E66F-945B-454C-C952-ECEE19926366}"/>
              </a:ext>
            </a:extLst>
          </p:cNvPr>
          <p:cNvSpPr txBox="1"/>
          <p:nvPr/>
        </p:nvSpPr>
        <p:spPr>
          <a:xfrm>
            <a:off x="7845489" y="674316"/>
            <a:ext cx="3934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Załącznik Nr 1 do Rozporządzenia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A19A17F0-5EA9-4FA8-9D6A-A57FD6BFF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058516"/>
              </p:ext>
            </p:extLst>
          </p:nvPr>
        </p:nvGraphicFramePr>
        <p:xfrm>
          <a:off x="634160" y="1228314"/>
          <a:ext cx="11253038" cy="5208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893">
                  <a:extLst>
                    <a:ext uri="{9D8B030D-6E8A-4147-A177-3AD203B41FA5}">
                      <a16:colId xmlns:a16="http://schemas.microsoft.com/office/drawing/2014/main" val="299316721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69568544"/>
                    </a:ext>
                  </a:extLst>
                </a:gridCol>
                <a:gridCol w="1362269">
                  <a:extLst>
                    <a:ext uri="{9D8B030D-6E8A-4147-A177-3AD203B41FA5}">
                      <a16:colId xmlns:a16="http://schemas.microsoft.com/office/drawing/2014/main" val="1906992714"/>
                    </a:ext>
                  </a:extLst>
                </a:gridCol>
                <a:gridCol w="3965511">
                  <a:extLst>
                    <a:ext uri="{9D8B030D-6E8A-4147-A177-3AD203B41FA5}">
                      <a16:colId xmlns:a16="http://schemas.microsoft.com/office/drawing/2014/main" val="1654258542"/>
                    </a:ext>
                  </a:extLst>
                </a:gridCol>
                <a:gridCol w="3900195">
                  <a:extLst>
                    <a:ext uri="{9D8B030D-6E8A-4147-A177-3AD203B41FA5}">
                      <a16:colId xmlns:a16="http://schemas.microsoft.com/office/drawing/2014/main" val="2305738326"/>
                    </a:ext>
                  </a:extLst>
                </a:gridCol>
                <a:gridCol w="1045027">
                  <a:extLst>
                    <a:ext uri="{9D8B030D-6E8A-4147-A177-3AD203B41FA5}">
                      <a16:colId xmlns:a16="http://schemas.microsoft.com/office/drawing/2014/main" val="2687479858"/>
                    </a:ext>
                  </a:extLst>
                </a:gridCol>
              </a:tblGrid>
              <a:tr h="12194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Lp.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Symbol literowy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Nazwa strefy planistycznej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Profil funkcjonalny strefy planistycznej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Minimalny udział powierzchni biologicznie czynnej [%]''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468843482"/>
                  </a:ext>
                </a:extLst>
              </a:tr>
              <a:tr h="33674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podstawowy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dodatkowy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507840"/>
                  </a:ext>
                </a:extLst>
              </a:tr>
              <a:tr h="361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1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SW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wielofunkcyjna z zabudową mieszkaniową wielorodzinną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zabudowy mieszkaniowej wielorodzinnej, teren usług,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zabudowy mieszkaniowej jednorodzinnej, teren handlu wielkopowierzchniowego, teren zieleni naturalnej, teren ogrodów działkowych,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3058717543"/>
                  </a:ext>
                </a:extLst>
              </a:tr>
              <a:tr h="3447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2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wielofunkcyjna z zabudową mieszkaniową jednorodzinną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zabudowy mieszkaniowej jednorodzinnej, teren usług,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zabudowy letniskowej lub rekreacji indywidualnej, teren ogrodów działkowych, teren zieleni naturalnej,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476090455"/>
                  </a:ext>
                </a:extLst>
              </a:tr>
              <a:tr h="361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3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SZ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wielofunkcyjna z zabudową zagrodową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zabudowy zagrodowej, teren produkcji w gospodarstwach rolnych, teren akwakultury i obsługi rybactwa,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wielkotowarowej produkcji rolnej, teren rolnictwa z zakazem zabudowy, teren biogazowni, teren usług, teren zieleni naturalnej, teren lasu, teren wód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972465127"/>
                  </a:ext>
                </a:extLst>
              </a:tr>
              <a:tr h="241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4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SU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usługowa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usług,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składów i magazynów, teren elektrowni słonecznej, teren zieleni naturalnej, teren lasu, teren wód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373643341"/>
                  </a:ext>
                </a:extLst>
              </a:tr>
              <a:tr h="241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5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SH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handlu wielkopowierzchniowego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handlu wielkopowierzchniowego,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usług, teren składów i magazynów, teren elektrowni słonecznej, teren zieleni naturalnej, teren lasu, teren wód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263077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7317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A19A17F0-5EA9-4FA8-9D6A-A57FD6BFF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77930"/>
              </p:ext>
            </p:extLst>
          </p:nvPr>
        </p:nvGraphicFramePr>
        <p:xfrm>
          <a:off x="634160" y="1228314"/>
          <a:ext cx="11253038" cy="4165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893">
                  <a:extLst>
                    <a:ext uri="{9D8B030D-6E8A-4147-A177-3AD203B41FA5}">
                      <a16:colId xmlns:a16="http://schemas.microsoft.com/office/drawing/2014/main" val="299316721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69568544"/>
                    </a:ext>
                  </a:extLst>
                </a:gridCol>
                <a:gridCol w="1362269">
                  <a:extLst>
                    <a:ext uri="{9D8B030D-6E8A-4147-A177-3AD203B41FA5}">
                      <a16:colId xmlns:a16="http://schemas.microsoft.com/office/drawing/2014/main" val="1906992714"/>
                    </a:ext>
                  </a:extLst>
                </a:gridCol>
                <a:gridCol w="3965511">
                  <a:extLst>
                    <a:ext uri="{9D8B030D-6E8A-4147-A177-3AD203B41FA5}">
                      <a16:colId xmlns:a16="http://schemas.microsoft.com/office/drawing/2014/main" val="1654258542"/>
                    </a:ext>
                  </a:extLst>
                </a:gridCol>
                <a:gridCol w="3900195">
                  <a:extLst>
                    <a:ext uri="{9D8B030D-6E8A-4147-A177-3AD203B41FA5}">
                      <a16:colId xmlns:a16="http://schemas.microsoft.com/office/drawing/2014/main" val="2305738326"/>
                    </a:ext>
                  </a:extLst>
                </a:gridCol>
                <a:gridCol w="1045027">
                  <a:extLst>
                    <a:ext uri="{9D8B030D-6E8A-4147-A177-3AD203B41FA5}">
                      <a16:colId xmlns:a16="http://schemas.microsoft.com/office/drawing/2014/main" val="2687479858"/>
                    </a:ext>
                  </a:extLst>
                </a:gridCol>
              </a:tblGrid>
              <a:tr h="12194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Lp.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Symbol literowy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Nazwa strefy planistycznej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Profil funkcjonalny strefy planistycznej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Minimalny udział powierzchni biologicznie czynnej [%]''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468843482"/>
                  </a:ext>
                </a:extLst>
              </a:tr>
              <a:tr h="33674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podstawowy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dodatkowy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507840"/>
                  </a:ext>
                </a:extLst>
              </a:tr>
              <a:tr h="241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6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SP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gospodarcza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produkcji,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usług, teren zieleni naturalnej,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20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560221809"/>
                  </a:ext>
                </a:extLst>
              </a:tr>
              <a:tr h="4810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7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SR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produkcji rolniczej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produkcji w gospodarstwach rolnych, teren wielkotowarowej produkcji rolnej, teren akwakultury i obsługi rybactwa, teren komunikacji,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rolnictwa z zakazem zabudowy, teren biogazowni, teren elektrowni słonecznej, teren elektrowni wiatrowej, teren elektrowni wodnej, teren zieleni urządzonej, teren zieleni naturalnej,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2414398125"/>
                  </a:ext>
                </a:extLst>
              </a:tr>
              <a:tr h="241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8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SI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>
                          <a:effectLst/>
                        </a:rPr>
                        <a:t>strefa infrastrukturalna</a:t>
                      </a:r>
                      <a:endParaRPr lang="pl-PL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infrastruktury technicznej, teren komunikacji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usług, teren produkcji, teren zieleni urządzonej, teren zieleni naturalnej,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20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2649356232"/>
                  </a:ext>
                </a:extLst>
              </a:tr>
              <a:tr h="6007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9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SN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zieleni i rekreacji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zieleni urządzonej, teren plaży, teren wód, teren komunikacji,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usług sportu i rekreacji, teren usług kultury i rozrywki, teren usług handlu detalicznego, teren usług gastronomii, teren usług turystyki, teren usług nauki, teren usług edukacji, teren usług zdrowia i pomocy społecznej, teren ogrodów działkowych, teren zieleni naturalnej, teren lasu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50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2288072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8461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A19A17F0-5EA9-4FA8-9D6A-A57FD6BFF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697964"/>
              </p:ext>
            </p:extLst>
          </p:nvPr>
        </p:nvGraphicFramePr>
        <p:xfrm>
          <a:off x="634160" y="1228314"/>
          <a:ext cx="11253038" cy="4796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893">
                  <a:extLst>
                    <a:ext uri="{9D8B030D-6E8A-4147-A177-3AD203B41FA5}">
                      <a16:colId xmlns:a16="http://schemas.microsoft.com/office/drawing/2014/main" val="299316721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69568544"/>
                    </a:ext>
                  </a:extLst>
                </a:gridCol>
                <a:gridCol w="1362269">
                  <a:extLst>
                    <a:ext uri="{9D8B030D-6E8A-4147-A177-3AD203B41FA5}">
                      <a16:colId xmlns:a16="http://schemas.microsoft.com/office/drawing/2014/main" val="1906992714"/>
                    </a:ext>
                  </a:extLst>
                </a:gridCol>
                <a:gridCol w="3965511">
                  <a:extLst>
                    <a:ext uri="{9D8B030D-6E8A-4147-A177-3AD203B41FA5}">
                      <a16:colId xmlns:a16="http://schemas.microsoft.com/office/drawing/2014/main" val="1654258542"/>
                    </a:ext>
                  </a:extLst>
                </a:gridCol>
                <a:gridCol w="3900195">
                  <a:extLst>
                    <a:ext uri="{9D8B030D-6E8A-4147-A177-3AD203B41FA5}">
                      <a16:colId xmlns:a16="http://schemas.microsoft.com/office/drawing/2014/main" val="2305738326"/>
                    </a:ext>
                  </a:extLst>
                </a:gridCol>
                <a:gridCol w="1045027">
                  <a:extLst>
                    <a:ext uri="{9D8B030D-6E8A-4147-A177-3AD203B41FA5}">
                      <a16:colId xmlns:a16="http://schemas.microsoft.com/office/drawing/2014/main" val="2687479858"/>
                    </a:ext>
                  </a:extLst>
                </a:gridCol>
              </a:tblGrid>
              <a:tr h="12194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Lp.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Symbol literowy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Nazwa strefy planistycznej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Profil funkcjonalny strefy planistycznej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Minimalny udział powierzchni biologicznie czynnej [%]''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468843482"/>
                  </a:ext>
                </a:extLst>
              </a:tr>
              <a:tr h="33674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podstawowy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dodatkowy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507840"/>
                  </a:ext>
                </a:extLst>
              </a:tr>
              <a:tr h="241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10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</a:t>
                      </a: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cmentarzy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cmentarza, teren komunikacji, teren zieleni urządzonej,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teren usług kultu religijnego, teren usług handlu detalicznego, teren zieleni naturalnej, teren lasu, teren wód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30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727003036"/>
                  </a:ext>
                </a:extLst>
              </a:tr>
              <a:tr h="4810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11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SG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górnictwa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górnictwa i wydobycia, teren komunikacji,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produkcji, teren usług handlu, teren usług rzemieślniczych, teren usług gastronomii, teren usług biurowych i administracji, teren usług nauki, teren zieleni urządzonej, teren zieleni naturalnej, teren lasu, teren wód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-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955902019"/>
                  </a:ext>
                </a:extLst>
              </a:tr>
              <a:tr h="361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12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SO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otwarta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rolnictwa z zakazem zabudowy, teren lasu, teren zieleni naturalnej, teren wód, teren komunikacji,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elektrowni wiatrowej, teren elektrowni słonecznej, teren elektrowni geotermalnej, teren elektrowni wodnej, teren biogazowni, teren zieleni urządzonej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-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1538902259"/>
                  </a:ext>
                </a:extLst>
              </a:tr>
              <a:tr h="6007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13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>
                          <a:effectLst/>
                        </a:rPr>
                        <a:t>SK</a:t>
                      </a:r>
                      <a:endParaRPr lang="pl-P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b="1" dirty="0">
                          <a:effectLst/>
                        </a:rPr>
                        <a:t>strefa komunikacyjna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autostrady, teren drogi ekspresowej, teren drogi głównej ruchu przyspieszonego, teren drogi głównej, teren komunikacji kolejowej i szynowej, teren komunikacji kolei linowej, teren komunikacji wodnej, teren komunikacji lotniczej, teren obsługi komunikacji, teren infrastruktury technicznej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teren drogi zbiorczej, teren usług handlu detalicznego, teren usług gastronomii, teren usług turystyki, teren zieleni urządzonej, teren lasu, teren zieleni naturalnej, teren wód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-</a:t>
                      </a:r>
                      <a:endParaRPr lang="pl-P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" marR="4543" marT="4543" marB="4543" anchor="ctr"/>
                </a:tc>
                <a:extLst>
                  <a:ext uri="{0D108BD9-81ED-4DB2-BD59-A6C34878D82A}">
                    <a16:rowId xmlns:a16="http://schemas.microsoft.com/office/drawing/2014/main" val="816741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2221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C96DD47-FDF0-4622-9A8A-03BAF9856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553798" cy="449535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W katalogu stref planistycznych osobno opisuje się każdą ze stref poprzez:</a:t>
            </a:r>
          </a:p>
          <a:p>
            <a:r>
              <a:rPr lang="pl-PL" dirty="0"/>
              <a:t>unikalne oznaczenie</a:t>
            </a:r>
          </a:p>
          <a:p>
            <a:r>
              <a:rPr lang="pl-PL" dirty="0"/>
              <a:t>nazwę</a:t>
            </a:r>
          </a:p>
          <a:p>
            <a:r>
              <a:rPr lang="pl-PL" dirty="0"/>
              <a:t>ustalenia wynikające z ustawy: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dirty="0"/>
              <a:t>profil funkcjonalny stref planistycznych;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dirty="0"/>
              <a:t>wartości maksymalnej nadziemnej intensywności zabudowy, maksymalnej wysokości zabudowy oraz maksymalnego udziału powierzchni zabudowy </a:t>
            </a:r>
            <a:r>
              <a:rPr lang="pl-PL" b="1" dirty="0"/>
              <a:t>(strefy 1-7)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dirty="0"/>
              <a:t>wartości minimalnego udziału powierzchni biologicznie czynnej </a:t>
            </a:r>
            <a:r>
              <a:rPr lang="pl-PL" b="1" dirty="0"/>
              <a:t>(strefy 1-10)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b="1" dirty="0"/>
              <a:t>można</a:t>
            </a:r>
            <a:r>
              <a:rPr lang="pl-PL" dirty="0"/>
              <a:t> dla </a:t>
            </a:r>
            <a:r>
              <a:rPr lang="pl-PL" b="1" dirty="0"/>
              <a:t>stref 8-10</a:t>
            </a:r>
            <a:r>
              <a:rPr lang="pl-PL" dirty="0"/>
              <a:t>, maksymalnej nadziemnej intensywności zabudowy, maksymalnej wysokości zabudowy lub maksymalnego udziału powierzchni zabudowy;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b="1" dirty="0"/>
              <a:t>można</a:t>
            </a:r>
            <a:r>
              <a:rPr lang="pl-PL" dirty="0"/>
              <a:t> dla </a:t>
            </a:r>
            <a:r>
              <a:rPr lang="pl-PL" b="1" dirty="0"/>
              <a:t>stref 11-13</a:t>
            </a:r>
            <a:r>
              <a:rPr lang="pl-PL" dirty="0"/>
              <a:t>, maksymalnej nadziemnej intensywności zabudowy, maksymalnej wysokości zabudowy, maksymalnego udziału powierzchni zabudowy lub minimalnego udziału powierzchni biologicznie czynnej.</a:t>
            </a:r>
          </a:p>
        </p:txBody>
      </p:sp>
    </p:spTree>
    <p:extLst>
      <p:ext uri="{BB962C8B-B14F-4D97-AF65-F5344CB8AC3E}">
        <p14:creationId xmlns:p14="http://schemas.microsoft.com/office/powerpoint/2010/main" val="27383890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C96DD47-FDF0-4622-9A8A-03BAF9856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10553798" cy="3408832"/>
          </a:xfrm>
        </p:spPr>
        <p:txBody>
          <a:bodyPr/>
          <a:lstStyle/>
          <a:p>
            <a:pPr marL="0" indent="0" algn="just">
              <a:buNone/>
            </a:pPr>
            <a:r>
              <a:rPr lang="pl-PL" dirty="0"/>
              <a:t>Odstępstwa od wskaźników</a:t>
            </a:r>
          </a:p>
          <a:p>
            <a:pPr marL="0" indent="0" algn="just">
              <a:buNone/>
            </a:pPr>
            <a:r>
              <a:rPr lang="pl-PL" dirty="0"/>
              <a:t>Przypadku gdy obszar strefy planistycznej jest </a:t>
            </a:r>
            <a:r>
              <a:rPr lang="pl-PL" b="1" dirty="0"/>
              <a:t>objęty obowiązującymi planami miejscowymi</a:t>
            </a:r>
            <a:r>
              <a:rPr lang="pl-PL" dirty="0"/>
              <a:t>, w strefie tej można określić </a:t>
            </a:r>
            <a:r>
              <a:rPr lang="pl-PL" b="1" dirty="0"/>
              <a:t>wartość minimalnego udziału powierzchni biologicznie czynnej niższą niż wynika to z załącznika nr 1 do rozporządzenia</a:t>
            </a:r>
            <a:r>
              <a:rPr lang="pl-PL" dirty="0"/>
              <a:t>, jednak nie niższą niż najwyższa wartość wskaźnika opisującego minimalny udział powierzchni biologicznie czynnej dla terenów wyznaczonych w obowiązujących planach miejscowych, obejmujących obszar strefy.</a:t>
            </a:r>
          </a:p>
          <a:p>
            <a:pPr marL="0" indent="0" algn="just">
              <a:buNone/>
            </a:pPr>
            <a:r>
              <a:rPr lang="pl-PL" dirty="0"/>
              <a:t>Jeśli mamy w obowiązującym </a:t>
            </a:r>
            <a:r>
              <a:rPr lang="pl-PL" dirty="0" err="1"/>
              <a:t>mpzp</a:t>
            </a:r>
            <a:r>
              <a:rPr lang="pl-PL" dirty="0"/>
              <a:t> 3 tereny MW o wskaźnikach PBC równych 10, 15 i 20%, to w strefie planistycznej obejmującej te tereny należy przyjąć 20% (mimo, że rozporządzenie wskazuje 30% dla SW)</a:t>
            </a:r>
          </a:p>
        </p:txBody>
      </p:sp>
    </p:spTree>
    <p:extLst>
      <p:ext uri="{BB962C8B-B14F-4D97-AF65-F5344CB8AC3E}">
        <p14:creationId xmlns:p14="http://schemas.microsoft.com/office/powerpoint/2010/main" val="336838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9A4BA91E-0386-CE82-1222-4BDE7D38B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8300" y="428899"/>
            <a:ext cx="8915399" cy="973181"/>
          </a:xfrm>
        </p:spPr>
        <p:txBody>
          <a:bodyPr>
            <a:normAutofit/>
          </a:bodyPr>
          <a:lstStyle/>
          <a:p>
            <a:pPr algn="just"/>
            <a:r>
              <a:rPr lang="pl-PL" dirty="0">
                <a:solidFill>
                  <a:srgbClr val="002060"/>
                </a:solidFill>
              </a:rPr>
              <a:t>Przebudowa systemu planowania przestrzennego – ustawa o zmianie ustawy</a:t>
            </a:r>
            <a:br>
              <a:rPr lang="pl-PL" dirty="0">
                <a:solidFill>
                  <a:srgbClr val="002060"/>
                </a:solidFill>
              </a:rPr>
            </a:br>
            <a:r>
              <a:rPr lang="pl-PL" dirty="0">
                <a:solidFill>
                  <a:srgbClr val="002060"/>
                </a:solidFill>
              </a:rPr>
              <a:t>o planowaniu i zagospodarowaniu przestrzennym uchwalona przez Sejm RP</a:t>
            </a:r>
            <a:br>
              <a:rPr lang="pl-PL" dirty="0">
                <a:solidFill>
                  <a:srgbClr val="002060"/>
                </a:solidFill>
              </a:rPr>
            </a:br>
            <a:r>
              <a:rPr lang="pl-PL" dirty="0">
                <a:solidFill>
                  <a:srgbClr val="002060"/>
                </a:solidFill>
              </a:rPr>
              <a:t>7 lipca 2023 roku (opublikowana 24 sierpnia 2023 roku).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5A471A2-01AB-643A-B0E0-C636AA61F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142" y="1483360"/>
            <a:ext cx="7582557" cy="43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481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Charakterystyka stref planistycznych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C96DD47-FDF0-4622-9A8A-03BAF9856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553798" cy="4129595"/>
          </a:xfrm>
        </p:spPr>
        <p:txBody>
          <a:bodyPr/>
          <a:lstStyle/>
          <a:p>
            <a:pPr marL="0" indent="0" algn="just">
              <a:buNone/>
            </a:pPr>
            <a:r>
              <a:rPr lang="pl-PL" dirty="0"/>
              <a:t>Plan Ogólny Gminy </a:t>
            </a:r>
            <a:r>
              <a:rPr lang="pl-PL" b="1" dirty="0"/>
              <a:t>nie zawiera </a:t>
            </a:r>
            <a:r>
              <a:rPr lang="pl-PL" dirty="0"/>
              <a:t>ustaleń dotyczących: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Form ochrony przyrody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Zabytków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Obszarów szczególnego zagrożenia powodzią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Gruntów zmeliorowanych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Obszarów narażonych na ruchy masowe ziemi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Ograniczeń w zagospodarowaniu wynikających z przepisów odrębnych (np. lotniczych)</a:t>
            </a:r>
          </a:p>
          <a:p>
            <a:pPr marL="0" indent="0" algn="just">
              <a:buNone/>
            </a:pPr>
            <a:endParaRPr lang="pl-PL" dirty="0"/>
          </a:p>
          <a:p>
            <a:pPr marL="0" indent="0" algn="just">
              <a:buNone/>
            </a:pPr>
            <a:r>
              <a:rPr lang="pl-PL" dirty="0"/>
              <a:t>Wszystkie powyższe elementy są przedstawione i opisane w uzasadnieniu do POG i są </a:t>
            </a:r>
            <a:r>
              <a:rPr lang="pl-PL" b="1" u="sng" dirty="0"/>
              <a:t>skonsumowane przez ustalenia dla stref planistycznych.</a:t>
            </a:r>
          </a:p>
        </p:txBody>
      </p:sp>
    </p:spTree>
    <p:extLst>
      <p:ext uri="{BB962C8B-B14F-4D97-AF65-F5344CB8AC3E}">
        <p14:creationId xmlns:p14="http://schemas.microsoft.com/office/powerpoint/2010/main" val="41790391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Obszar uzupełnienia zabudowy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553798" cy="494653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Nowelizacja ustawy o planowaniu i zagospodarowaniu zmieniła część przepisów o decyzjach o warunkach zabudowy:</a:t>
            </a:r>
          </a:p>
          <a:p>
            <a:r>
              <a:rPr lang="pl-PL" dirty="0"/>
              <a:t>Decyzje staną się terminowe – </a:t>
            </a:r>
            <a:r>
              <a:rPr lang="pl-PL" b="1" dirty="0"/>
              <a:t>5 lat ważności</a:t>
            </a:r>
          </a:p>
          <a:p>
            <a:r>
              <a:rPr lang="pl-PL" b="1" dirty="0"/>
              <a:t>Ograniczony</a:t>
            </a:r>
            <a:r>
              <a:rPr lang="pl-PL" dirty="0"/>
              <a:t> zostanie </a:t>
            </a:r>
            <a:r>
              <a:rPr lang="pl-PL" b="1" dirty="0"/>
              <a:t>obszar analizy</a:t>
            </a:r>
          </a:p>
          <a:p>
            <a:r>
              <a:rPr lang="pl-PL" dirty="0"/>
              <a:t>Decyzje muszą znajdować się w </a:t>
            </a:r>
            <a:r>
              <a:rPr lang="pl-PL" b="1" dirty="0"/>
              <a:t>OUZ</a:t>
            </a:r>
            <a:r>
              <a:rPr lang="pl-PL" dirty="0"/>
              <a:t> wyznaczonym w POG</a:t>
            </a:r>
          </a:p>
          <a:p>
            <a:r>
              <a:rPr lang="pl-PL" dirty="0"/>
              <a:t>Decyzje muszą być </a:t>
            </a:r>
            <a:r>
              <a:rPr lang="pl-PL" b="1" dirty="0"/>
              <a:t>zgodne z POG </a:t>
            </a:r>
            <a:r>
              <a:rPr lang="pl-PL" dirty="0"/>
              <a:t>(w zakresie funkcji i parametrów zabudowy)</a:t>
            </a:r>
          </a:p>
          <a:p>
            <a:r>
              <a:rPr lang="pl-PL" b="1" dirty="0"/>
              <a:t>Zmieniono katalog </a:t>
            </a:r>
            <a:r>
              <a:rPr lang="pl-PL" dirty="0"/>
              <a:t>robót budowalnych </a:t>
            </a:r>
            <a:r>
              <a:rPr lang="pl-PL" b="1" dirty="0"/>
              <a:t>wymagających</a:t>
            </a:r>
            <a:r>
              <a:rPr lang="pl-PL" dirty="0"/>
              <a:t> decyzji o WZ</a:t>
            </a:r>
          </a:p>
          <a:p>
            <a:r>
              <a:rPr lang="pl-PL" dirty="0"/>
              <a:t>Tryb wdrożeniowy – </a:t>
            </a:r>
            <a:r>
              <a:rPr lang="pl-PL" b="1" dirty="0"/>
              <a:t>kilka</a:t>
            </a:r>
            <a:r>
              <a:rPr lang="pl-PL" dirty="0"/>
              <a:t> różnych </a:t>
            </a:r>
            <a:r>
              <a:rPr lang="pl-PL" b="1" dirty="0"/>
              <a:t>etapów przejściowych</a:t>
            </a:r>
            <a:r>
              <a:rPr lang="pl-PL" dirty="0"/>
              <a:t>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do 23 września 2023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od 24 września 2023 do 31 grudnia 2025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od 1 stycznia 2026</a:t>
            </a:r>
          </a:p>
        </p:txBody>
      </p:sp>
    </p:spTree>
    <p:extLst>
      <p:ext uri="{BB962C8B-B14F-4D97-AF65-F5344CB8AC3E}">
        <p14:creationId xmlns:p14="http://schemas.microsoft.com/office/powerpoint/2010/main" val="38584174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Obszar uzupełnienia zabudowy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39621" cy="2105364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Przykładowy obszar wyliczony wg wzoru z projektu rozporządzenia w sprawie OUZ</a:t>
            </a:r>
          </a:p>
        </p:txBody>
      </p:sp>
      <p:pic>
        <p:nvPicPr>
          <p:cNvPr id="5" name="Obraz 4" descr="Obraz zawierający rysowanie, szkic, mapa, sztuka&#10;&#10;Opis wygenerowany automatycznie">
            <a:extLst>
              <a:ext uri="{FF2B5EF4-FFF2-40B4-BE49-F238E27FC236}">
                <a16:creationId xmlns:a16="http://schemas.microsoft.com/office/drawing/2014/main" id="{AC8752AE-59C2-C09F-C510-174AC4C8D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310" y="1399837"/>
            <a:ext cx="6846832" cy="48417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Obraz 5" descr="Schemat aplikacyjny dla OUZ (obszaru uzupełnienia zabudowy). Składa się z dwóch położonych obok siebie prostokątów, połączonych strzałką oznaczającą wzajemną relację. Prostokąt po lewej symbolizuje klasę Regulacja, a prostokąt po prawej klasę ObszarUzupelnieniaZabudowy. Prostokąty dla obu klas wypełnione są tekstem i oznaczeniami w języku UML (po polsku i angielsku).">
            <a:extLst>
              <a:ext uri="{FF2B5EF4-FFF2-40B4-BE49-F238E27FC236}">
                <a16:creationId xmlns:a16="http://schemas.microsoft.com/office/drawing/2014/main" id="{1B3AB3B0-791F-475A-9EEE-DA5694589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59" y="3580765"/>
            <a:ext cx="5039360" cy="2825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9568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C224B7-DA48-49D4-BACF-2E7517FCA40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Tworzenie stref planistycznych</a:t>
            </a:r>
          </a:p>
        </p:txBody>
      </p:sp>
      <p:pic>
        <p:nvPicPr>
          <p:cNvPr id="5" name="Obraz 4" descr="Obraz zawierający mapa, tekst&#10;&#10;Opis wygenerowany automatycznie">
            <a:extLst>
              <a:ext uri="{FF2B5EF4-FFF2-40B4-BE49-F238E27FC236}">
                <a16:creationId xmlns:a16="http://schemas.microsoft.com/office/drawing/2014/main" id="{DD00BF52-303C-4EAF-BFB9-D43E478A58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374" y="1237245"/>
            <a:ext cx="7269001" cy="5140256"/>
          </a:xfrm>
          <a:prstGeom prst="rect">
            <a:avLst/>
          </a:prstGeom>
        </p:spPr>
      </p:pic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844ABDEF-66BA-4157-8B1E-8A3E106EF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4532717" cy="4990155"/>
          </a:xfrm>
        </p:spPr>
        <p:txBody>
          <a:bodyPr/>
          <a:lstStyle/>
          <a:p>
            <a:r>
              <a:rPr lang="pl-PL" dirty="0"/>
              <a:t>Obowiązuje zasada ciągłości planistycznej (</a:t>
            </a:r>
            <a:r>
              <a:rPr lang="pl-PL" dirty="0" err="1"/>
              <a:t>mpzp</a:t>
            </a:r>
            <a:r>
              <a:rPr lang="pl-PL" dirty="0"/>
              <a:t> -&gt; POG)</a:t>
            </a:r>
          </a:p>
          <a:p>
            <a:r>
              <a:rPr lang="pl-PL" dirty="0"/>
              <a:t>Dla komunikacji można wyznaczyć linie rozgraniczające strefy komunikacji (SK) jeśli istnieją drogi lub są planowane o ile ich lokalizacja jest potwierdzona liniami rozgraniczającymi inwestycji</a:t>
            </a:r>
          </a:p>
          <a:p>
            <a:r>
              <a:rPr lang="pl-PL" dirty="0"/>
              <a:t>Wskaźnik powierzchni biologicznie czynnej dla terenów komunikacji w strefach wynosi 0%</a:t>
            </a:r>
          </a:p>
          <a:p>
            <a:r>
              <a:rPr lang="pl-PL" dirty="0"/>
              <a:t>Profil podstawowy i dodatkowy obejmuje tereny wskazane w tabeli i odpowiadające im tereny klas niższego poziomu z rozporządzenia </a:t>
            </a:r>
            <a:r>
              <a:rPr lang="pl-PL" dirty="0" err="1"/>
              <a:t>ws</a:t>
            </a:r>
            <a:r>
              <a:rPr lang="pl-PL" dirty="0"/>
              <a:t> zakresu planu miejscowego.</a:t>
            </a:r>
          </a:p>
        </p:txBody>
      </p:sp>
    </p:spTree>
    <p:extLst>
      <p:ext uri="{BB962C8B-B14F-4D97-AF65-F5344CB8AC3E}">
        <p14:creationId xmlns:p14="http://schemas.microsoft.com/office/powerpoint/2010/main" val="22716964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Obszar zabudowy śródmiejskiej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477598" cy="4587307"/>
          </a:xfrm>
        </p:spPr>
        <p:txBody>
          <a:bodyPr/>
          <a:lstStyle/>
          <a:p>
            <a:r>
              <a:rPr lang="pl-PL" b="1" dirty="0"/>
              <a:t>Definicja</a:t>
            </a:r>
            <a:r>
              <a:rPr lang="pl-PL" dirty="0"/>
              <a:t> ustalona w ustawie:</a:t>
            </a:r>
          </a:p>
          <a:p>
            <a:pPr marL="800100" lvl="2" indent="0">
              <a:buNone/>
            </a:pPr>
            <a:r>
              <a:rPr lang="pl-PL" sz="1800" dirty="0"/>
              <a:t>Należy przez to rozumieć położony </a:t>
            </a:r>
            <a:r>
              <a:rPr lang="pl-PL" sz="1800" u="sng" dirty="0"/>
              <a:t>w mieście </a:t>
            </a:r>
            <a:r>
              <a:rPr lang="pl-PL" sz="1800" dirty="0"/>
              <a:t>obszar </a:t>
            </a:r>
            <a:r>
              <a:rPr lang="pl-PL" sz="1800" u="sng" dirty="0"/>
              <a:t>zwartej</a:t>
            </a:r>
            <a:r>
              <a:rPr lang="pl-PL" sz="1800" dirty="0"/>
              <a:t>, </a:t>
            </a:r>
            <a:r>
              <a:rPr lang="pl-PL" sz="1800" u="sng" dirty="0"/>
              <a:t>intensywnej</a:t>
            </a:r>
            <a:r>
              <a:rPr lang="pl-PL" sz="1800" dirty="0"/>
              <a:t> zabudowy mieszkaniowej i usługowej.</a:t>
            </a:r>
          </a:p>
          <a:p>
            <a:r>
              <a:rPr lang="pl-PL" b="1" dirty="0"/>
              <a:t>Rola</a:t>
            </a:r>
            <a:r>
              <a:rPr lang="pl-PL" dirty="0"/>
              <a:t> obszaru zabudowy śródmiejskiej: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Obszar na którym obowiązują warunki techniczne, jakim powinny odpowiadać budynki i ich usytuowanie jak dla zabudowy śródmiejskiej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Ustalając </a:t>
            </a:r>
            <a:r>
              <a:rPr lang="pl-PL" sz="1800" b="1" dirty="0"/>
              <a:t>minimalny udział PBC </a:t>
            </a:r>
            <a:r>
              <a:rPr lang="pl-PL" sz="1800" dirty="0"/>
              <a:t>w MPZP i decyzji o WZ można go określić na poziomie </a:t>
            </a:r>
            <a:r>
              <a:rPr lang="pl-PL" sz="1800" b="1" dirty="0"/>
              <a:t>2/3 wartości </a:t>
            </a:r>
            <a:r>
              <a:rPr lang="pl-PL" sz="1800" dirty="0"/>
              <a:t>parametru dla strefy w POG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Dla </a:t>
            </a:r>
            <a:r>
              <a:rPr lang="pl-PL" sz="1800" b="1" dirty="0"/>
              <a:t>strefy wielofunkcyjnej z zabudową wielorodzinną </a:t>
            </a:r>
            <a:r>
              <a:rPr lang="pl-PL" sz="1800" dirty="0"/>
              <a:t>w zabudowie śródmiejskiej określono </a:t>
            </a:r>
            <a:r>
              <a:rPr lang="pl-PL" sz="1800" b="1" dirty="0"/>
              <a:t>niższą wartość wskaźnika korelacji</a:t>
            </a:r>
            <a:r>
              <a:rPr lang="pl-PL" sz="1800" dirty="0"/>
              <a:t> </a:t>
            </a:r>
            <a:r>
              <a:rPr lang="pl-PL" sz="1800" b="1" dirty="0"/>
              <a:t>chłonności</a:t>
            </a:r>
            <a:r>
              <a:rPr lang="pl-PL" sz="1800" dirty="0"/>
              <a:t> zabudowy i </a:t>
            </a:r>
            <a:r>
              <a:rPr lang="pl-PL" sz="1800" b="1" dirty="0"/>
              <a:t>intensywności</a:t>
            </a:r>
            <a:r>
              <a:rPr lang="pl-PL" sz="1800" dirty="0"/>
              <a:t> zabudowy</a:t>
            </a:r>
          </a:p>
          <a:p>
            <a:r>
              <a:rPr lang="pl-PL" b="1" dirty="0"/>
              <a:t>Do czasu wejścia w życie POG </a:t>
            </a:r>
            <a:r>
              <a:rPr lang="pl-PL" dirty="0"/>
              <a:t>obszarami zabudowy śródmiejskiej są obszary zabudowy śródmiejskiej są obszaru określone w dotychczasowych studiach i planach miejscowych.</a:t>
            </a:r>
          </a:p>
        </p:txBody>
      </p:sp>
    </p:spTree>
    <p:extLst>
      <p:ext uri="{BB962C8B-B14F-4D97-AF65-F5344CB8AC3E}">
        <p14:creationId xmlns:p14="http://schemas.microsoft.com/office/powerpoint/2010/main" val="37623026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FBA43D4-4377-5D15-A154-029A8C88CDE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Oznaczenia graficzne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ABCE1-BCA0-0068-0CBE-CA343B6E9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085712" cy="4785811"/>
          </a:xfrm>
        </p:spPr>
        <p:txBody>
          <a:bodyPr/>
          <a:lstStyle/>
          <a:p>
            <a:endParaRPr lang="pl-PL" dirty="0"/>
          </a:p>
          <a:p>
            <a:r>
              <a:rPr lang="pl-PL" dirty="0"/>
              <a:t>Obszar objęty Planem Ogólnym Gminy</a:t>
            </a:r>
          </a:p>
          <a:p>
            <a:pPr marL="0" indent="0">
              <a:buNone/>
            </a:pPr>
            <a:r>
              <a:rPr lang="pl-PL" sz="1400" dirty="0"/>
              <a:t>(Grubość linii 3mm, kreska 14mm w odstępie 10mm, kolor R089G083B083)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Obszar standardów dostępności infrastruktury społecznej</a:t>
            </a:r>
          </a:p>
          <a:p>
            <a:pPr marL="0" indent="0">
              <a:buNone/>
            </a:pPr>
            <a:r>
              <a:rPr lang="pl-PL" sz="1400" dirty="0"/>
              <a:t>(Grubość linii 0,4mm, kreska 2mm w odstępie 1mm, kolor R089G083B083)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Obszar zabudowy śródmiejskiej</a:t>
            </a:r>
          </a:p>
          <a:p>
            <a:pPr marL="0" indent="0">
              <a:buNone/>
            </a:pPr>
            <a:r>
              <a:rPr lang="pl-PL" sz="1400" dirty="0"/>
              <a:t>(Grubość linii 0,4mm, kreska 2mm w odstępie 1mm, kolor R089G083B083)</a:t>
            </a:r>
          </a:p>
          <a:p>
            <a:endParaRPr lang="pl-PL" dirty="0"/>
          </a:p>
          <a:p>
            <a:r>
              <a:rPr lang="pl-PL" dirty="0"/>
              <a:t>Obszar uzupełnienia zabudowy</a:t>
            </a:r>
          </a:p>
          <a:p>
            <a:pPr marL="0" indent="0">
              <a:buNone/>
            </a:pPr>
            <a:r>
              <a:rPr lang="pl-PL" sz="1400" dirty="0"/>
              <a:t>(Grubość linii 0,4mm, kreska 2mm w odstępie 1mm, kolor R089G083B083)</a:t>
            </a:r>
          </a:p>
        </p:txBody>
      </p:sp>
      <p:pic>
        <p:nvPicPr>
          <p:cNvPr id="4" name="Obraz 3" descr="Obraz zawierający Prostokąt, biały, design&#10;&#10;Opis wygenerowany automatycznie">
            <a:extLst>
              <a:ext uri="{FF2B5EF4-FFF2-40B4-BE49-F238E27FC236}">
                <a16:creationId xmlns:a16="http://schemas.microsoft.com/office/drawing/2014/main" id="{10D56099-DC3D-5CBE-054D-9D60A8C99E9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012747" y="1364098"/>
            <a:ext cx="624840" cy="14859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6896605-5FC5-2C43-73DF-865B6A9E96D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217" y="2978267"/>
            <a:ext cx="1062199" cy="559653"/>
          </a:xfrm>
          <a:prstGeom prst="rect">
            <a:avLst/>
          </a:prstGeom>
        </p:spPr>
      </p:pic>
      <p:pic>
        <p:nvPicPr>
          <p:cNvPr id="6" name="Obraz 5" descr="Obraz zawierający linia&#10;&#10;Opis wygenerowany automatycznie">
            <a:extLst>
              <a:ext uri="{FF2B5EF4-FFF2-40B4-BE49-F238E27FC236}">
                <a16:creationId xmlns:a16="http://schemas.microsoft.com/office/drawing/2014/main" id="{E8C80601-505A-BB0F-2BA0-9A950CB9678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217" y="4147285"/>
            <a:ext cx="1062199" cy="582496"/>
          </a:xfrm>
          <a:prstGeom prst="rect">
            <a:avLst/>
          </a:prstGeom>
        </p:spPr>
      </p:pic>
      <p:pic>
        <p:nvPicPr>
          <p:cNvPr id="7" name="Obraz 6" descr="Obraz zawierający narzędzie, tekst, dłuto&#10;&#10;Opis wygenerowany automatycznie">
            <a:extLst>
              <a:ext uri="{FF2B5EF4-FFF2-40B4-BE49-F238E27FC236}">
                <a16:creationId xmlns:a16="http://schemas.microsoft.com/office/drawing/2014/main" id="{9AA2D2B4-1D37-4CA3-BF76-AB8084450AD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473" y="5339146"/>
            <a:ext cx="1062198" cy="56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24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259884" cy="488516"/>
          </a:xfrm>
        </p:spPr>
        <p:txBody>
          <a:bodyPr>
            <a:normAutofit/>
          </a:bodyPr>
          <a:lstStyle/>
          <a:p>
            <a:r>
              <a:rPr lang="pl-PL" b="1" dirty="0"/>
              <a:t>Oznaczenia, nazewnictwo – wizualizacja graficzna - standaryzacja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259883" cy="5087698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Standaryzacja oznaczeń</a:t>
            </a:r>
          </a:p>
          <a:p>
            <a:r>
              <a:rPr lang="pl-PL" dirty="0"/>
              <a:t>Linie określone rozporządzeniu kreśli się i wymiaruje w ich osiach symetrii</a:t>
            </a:r>
          </a:p>
          <a:p>
            <a:r>
              <a:rPr lang="pl-PL" dirty="0"/>
              <a:t>Linia rozgraniczająca strefy o grubości 0,5 mm dla linii ciągłej</a:t>
            </a:r>
          </a:p>
          <a:p>
            <a:r>
              <a:rPr lang="pl-PL" dirty="0"/>
              <a:t>Kolorystyka narzucona w palecie barw RGB</a:t>
            </a:r>
          </a:p>
          <a:p>
            <a:r>
              <a:rPr lang="pl-PL" dirty="0"/>
              <a:t>Kolor linii „czarnej” R083 G083 B083</a:t>
            </a:r>
          </a:p>
          <a:p>
            <a:r>
              <a:rPr lang="pl-PL" dirty="0"/>
              <a:t>Podane wartości wymiarowe dotyczą prezentacji w skali 1:10 000, w przypadku mniejszych </a:t>
            </a:r>
            <a:r>
              <a:rPr lang="pl-PL" dirty="0" err="1"/>
              <a:t>skal</a:t>
            </a:r>
            <a:r>
              <a:rPr lang="pl-PL" dirty="0"/>
              <a:t> wartości należy zmniejszyć o 50%</a:t>
            </a:r>
          </a:p>
          <a:p>
            <a:r>
              <a:rPr lang="pl-PL" dirty="0"/>
              <a:t>Oznaczenia obiektów: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Obszar objęty planem – </a:t>
            </a:r>
            <a:r>
              <a:rPr lang="pl-PL" sz="1800" b="1" dirty="0"/>
              <a:t>POG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strefy wg tabeli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obszar uzupełnienia zabudowy – </a:t>
            </a:r>
            <a:r>
              <a:rPr lang="pl-PL" sz="1800" b="1" dirty="0"/>
              <a:t>OUZ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Obszar zabudowy śródmiejskiej – </a:t>
            </a:r>
            <a:r>
              <a:rPr lang="pl-PL" sz="1800" b="1" dirty="0"/>
              <a:t>OZS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Obszar standardu dostępności infrastruktury społecznej - </a:t>
            </a:r>
            <a:r>
              <a:rPr lang="pl-PL" sz="1800" b="1" dirty="0"/>
              <a:t>OSD</a:t>
            </a:r>
            <a:r>
              <a:rPr lang="pl-PL" sz="1800" dirty="0"/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61430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9" y="370466"/>
            <a:ext cx="10259884" cy="488516"/>
          </a:xfrm>
        </p:spPr>
        <p:txBody>
          <a:bodyPr>
            <a:normAutofit/>
          </a:bodyPr>
          <a:lstStyle/>
          <a:p>
            <a:r>
              <a:rPr lang="pl-PL" b="1" dirty="0"/>
              <a:t>Oznaczenia, nazewnictwo – wizualizacja graficzna - standaryzacja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259883" cy="5087698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Standaryzacja oznaczeń</a:t>
            </a:r>
          </a:p>
          <a:p>
            <a:r>
              <a:rPr lang="pl-PL" dirty="0"/>
              <a:t>Opis symboli: kolejne liczby naturalne (w ramach danego rodzaju strefy) i symbol literowy strefy, bez separatora</a:t>
            </a:r>
          </a:p>
          <a:p>
            <a:r>
              <a:rPr lang="pl-PL" sz="1800" dirty="0"/>
              <a:t>Numeracja poszczególnych rodzajó</a:t>
            </a:r>
            <a:r>
              <a:rPr lang="pl-PL" dirty="0"/>
              <a:t>w stref planistycznych musi zachowywać ciągłość</a:t>
            </a:r>
          </a:p>
          <a:p>
            <a:r>
              <a:rPr lang="pl-PL" sz="1800" dirty="0"/>
              <a:t>Numeracja OUZ, OZS, OSD musi zachowywać ciągłość</a:t>
            </a:r>
          </a:p>
          <a:p>
            <a:r>
              <a:rPr lang="pl-PL" dirty="0"/>
              <a:t>Etykiety stref i obszarów mają ustaloną czcionkę:</a:t>
            </a:r>
          </a:p>
          <a:p>
            <a:r>
              <a:rPr lang="pl-PL" sz="1800" dirty="0"/>
              <a:t>Arial</a:t>
            </a:r>
          </a:p>
          <a:p>
            <a:r>
              <a:rPr lang="pl-PL" dirty="0"/>
              <a:t>Kolor R000, G000, B000</a:t>
            </a:r>
          </a:p>
          <a:p>
            <a:r>
              <a:rPr lang="pl-PL" sz="1800" dirty="0"/>
              <a:t>Rozmiar 3mm</a:t>
            </a:r>
          </a:p>
          <a:p>
            <a:r>
              <a:rPr lang="pl-PL" dirty="0"/>
              <a:t>Otoczka w kolorze R255, G255, B255</a:t>
            </a:r>
          </a:p>
          <a:p>
            <a:r>
              <a:rPr lang="pl-PL" dirty="0"/>
              <a:t>Grubość otoczki 0,5 mm</a:t>
            </a:r>
            <a:endParaRPr lang="pl-PL" sz="1800" dirty="0"/>
          </a:p>
          <a:p>
            <a:endParaRPr lang="pl-PL" dirty="0"/>
          </a:p>
        </p:txBody>
      </p:sp>
      <p:pic>
        <p:nvPicPr>
          <p:cNvPr id="4" name="Obraz 3" descr="Obraz zawierający mapa, tekst&#10;&#10;Opis wygenerowany automatycznie">
            <a:extLst>
              <a:ext uri="{FF2B5EF4-FFF2-40B4-BE49-F238E27FC236}">
                <a16:creationId xmlns:a16="http://schemas.microsoft.com/office/drawing/2014/main" id="{244B07E7-9919-C323-5D50-63F04E4ED7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9" t="46877" r="40107" b="22149"/>
          <a:stretch/>
        </p:blipFill>
        <p:spPr>
          <a:xfrm>
            <a:off x="6600325" y="3668360"/>
            <a:ext cx="4261475" cy="266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0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>
                <a:extLst>
                  <a:ext uri="{FF2B5EF4-FFF2-40B4-BE49-F238E27FC236}">
                    <a16:creationId xmlns:a16="http://schemas.microsoft.com/office/drawing/2014/main" id="{330BDFAB-DBAC-138C-F555-7FADE1BB8BE1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1061259" y="1399836"/>
                <a:ext cx="10135476" cy="5010295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pl-PL" dirty="0">
                    <a:solidFill>
                      <a:schemeClr val="tx1"/>
                    </a:solidFill>
                  </a:rPr>
                  <a:t>Obliczanie zapotrzebowania na nową zabudowę mieszkaniową: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pl-PL" sz="3200" b="1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𝒁𝑨𝑷</m:t>
                    </m:r>
                    <m:r>
                      <a:rPr lang="pl-PL" sz="32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pl-PL" sz="32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pl-PL" sz="32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𝑴</m:t>
                        </m:r>
                      </m:e>
                      <m:sub>
                        <m:r>
                          <a:rPr lang="pl-PL" sz="32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𝟐𝟎</m:t>
                        </m:r>
                      </m:sub>
                    </m:sSub>
                    <m:r>
                      <a:rPr lang="pl-PL" sz="32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pl-PL" sz="3200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pl-PL" sz="32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pl-PL" sz="32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𝑷𝑼𝑴</m:t>
                            </m:r>
                          </m:e>
                          <m:sub>
                            <m: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pl-PL" sz="32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𝟐𝟎</m:t>
                            </m:r>
                          </m:sub>
                        </m:sSub>
                        <m:r>
                          <a:rPr lang="pl-PL" sz="3200" b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l-PL" sz="3200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pl-PL" sz="3200" b="1" dirty="0">
                  <a:solidFill>
                    <a:schemeClr val="tx1"/>
                  </a:solidFill>
                  <a:latin typeface="+mj-lt"/>
                </a:endParaRPr>
              </a:p>
              <a:p>
                <a:r>
                  <a:rPr lang="pl-PL" dirty="0">
                    <a:solidFill>
                      <a:schemeClr val="tx1"/>
                    </a:solidFill>
                  </a:rPr>
                  <a:t>ZAP – zapotrzebowanie na nową zabudowę mieszkaniową</a:t>
                </a:r>
              </a:p>
              <a:p>
                <a:r>
                  <a:rPr lang="pl-PL" dirty="0">
                    <a:solidFill>
                      <a:schemeClr val="tx1"/>
                    </a:solidFill>
                  </a:rPr>
                  <a:t>M</a:t>
                </a:r>
                <a:r>
                  <a:rPr lang="pl-PL" baseline="-25000" dirty="0">
                    <a:solidFill>
                      <a:schemeClr val="tx1"/>
                    </a:solidFill>
                  </a:rPr>
                  <a:t>20</a:t>
                </a:r>
                <a:r>
                  <a:rPr lang="pl-PL" dirty="0">
                    <a:solidFill>
                      <a:schemeClr val="tx1"/>
                    </a:solidFill>
                  </a:rPr>
                  <a:t> – prognozowana liczba mieszkańców gminy w oparciu o dane udostępnione przez statystykę publiczną, powiększona o 5%</a:t>
                </a:r>
              </a:p>
              <a:p>
                <a:r>
                  <a:rPr lang="pl-PL" dirty="0">
                    <a:solidFill>
                      <a:schemeClr val="tx1"/>
                    </a:solidFill>
                  </a:rPr>
                  <a:t>PUM</a:t>
                </a:r>
                <a:r>
                  <a:rPr lang="pl-PL" baseline="-25000" dirty="0">
                    <a:solidFill>
                      <a:schemeClr val="tx1"/>
                    </a:solidFill>
                  </a:rPr>
                  <a:t>0</a:t>
                </a:r>
                <a:r>
                  <a:rPr lang="pl-PL" dirty="0">
                    <a:solidFill>
                      <a:schemeClr val="tx1"/>
                    </a:solidFill>
                  </a:rPr>
                  <a:t> – łączna powierzchnia użytkowa mieszkań w gminie zgodnie z najnowszymi danymi</a:t>
                </a:r>
              </a:p>
              <a:p>
                <a:r>
                  <a:rPr lang="pl-PL" dirty="0">
                    <a:solidFill>
                      <a:schemeClr val="tx1"/>
                    </a:solidFill>
                  </a:rPr>
                  <a:t>P</a:t>
                </a:r>
                <a:r>
                  <a:rPr lang="pl-PL" baseline="-25000" dirty="0">
                    <a:solidFill>
                      <a:schemeClr val="tx1"/>
                    </a:solidFill>
                  </a:rPr>
                  <a:t>20</a:t>
                </a:r>
                <a:r>
                  <a:rPr lang="pl-PL" dirty="0">
                    <a:solidFill>
                      <a:schemeClr val="tx1"/>
                    </a:solidFill>
                  </a:rPr>
                  <a:t> – prognozowana powierzchnia użytkowa mieszkań w gminie na jednego mieszkańca</a:t>
                </a:r>
              </a:p>
              <a:p>
                <a:endParaRPr lang="pl-PL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pl-PL" dirty="0">
                    <a:solidFill>
                      <a:schemeClr val="tx1"/>
                    </a:solidFill>
                  </a:rPr>
                  <a:t>Dopuszcza się odstępstwo na podstawie rekomendacji zawartych w Strategii</a:t>
                </a:r>
              </a:p>
              <a:p>
                <a:pPr marL="0" indent="0">
                  <a:buNone/>
                </a:pPr>
                <a:endParaRPr lang="pl-PL" dirty="0"/>
              </a:p>
            </p:txBody>
          </p:sp>
        </mc:Choice>
        <mc:Fallback xmlns="">
          <p:sp>
            <p:nvSpPr>
              <p:cNvPr id="3" name="Symbol zastępczy zawartości 2">
                <a:extLst>
                  <a:ext uri="{FF2B5EF4-FFF2-40B4-BE49-F238E27FC236}">
                    <a16:creationId xmlns:a16="http://schemas.microsoft.com/office/drawing/2014/main" id="{330BDFAB-DBAC-138C-F555-7FADE1BB8B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061259" y="1399836"/>
                <a:ext cx="10135476" cy="5010295"/>
              </a:xfrm>
              <a:blipFill>
                <a:blip r:embed="rId2"/>
                <a:stretch>
                  <a:fillRect l="-481" t="-73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09719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>
                <a:extLst>
                  <a:ext uri="{FF2B5EF4-FFF2-40B4-BE49-F238E27FC236}">
                    <a16:creationId xmlns:a16="http://schemas.microsoft.com/office/drawing/2014/main" id="{330BDFAB-DBAC-138C-F555-7FADE1BB8BE1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1061259" y="1399836"/>
                <a:ext cx="10135476" cy="5087698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pl-PL" dirty="0">
                    <a:solidFill>
                      <a:schemeClr val="tx1"/>
                    </a:solidFill>
                  </a:rPr>
                  <a:t>Prognozowana powierzchnia użytkowa mieszkań w gminie na jednego mieszkańca</a:t>
                </a:r>
              </a:p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400" b="1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24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24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24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𝟏𝟎</m:t>
                          </m:r>
                        </m:sub>
                      </m:sSub>
                    </m:oMath>
                  </m:oMathPara>
                </a14:m>
                <a:endParaRPr lang="pl-PL" sz="24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24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24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24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24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</m:oMath>
                  </m:oMathPara>
                </a14:m>
                <a:endParaRPr lang="pl-PL" sz="24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828040" indent="-504190">
                  <a:lnSpc>
                    <a:spcPct val="150000"/>
                  </a:lnSpc>
                </a:pPr>
                <a:r>
                  <a:rPr lang="pl-PL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P</a:t>
                </a:r>
                <a:r>
                  <a:rPr lang="pl-PL" b="1" i="0" spc="0" baseline="-25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0</a:t>
                </a:r>
                <a:r>
                  <a:rPr lang="pl-PL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–	powierzchnia użytkowa mieszkań w gminie na jednego mieszkańca zgodna z najnowszymi danymi </a:t>
                </a:r>
              </a:p>
              <a:p>
                <a:pPr marL="828040" indent="-504190">
                  <a:lnSpc>
                    <a:spcPct val="150000"/>
                  </a:lnSpc>
                </a:pPr>
                <a:r>
                  <a:rPr lang="pl-PL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P</a:t>
                </a:r>
                <a:r>
                  <a:rPr lang="pl-PL" b="1" i="0" spc="0" baseline="-25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-10</a:t>
                </a:r>
                <a:r>
                  <a:rPr lang="pl-PL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–	powierzchnia użytkowa mieszkań w gminie na jednego mieszkańca zgodna z danymi udostępnianymi przez statystykę publiczną, według stanu na 10 lat przed rokiem, z którego pochodzą najnowsze dane</a:t>
                </a:r>
              </a:p>
              <a:p>
                <a:pPr marL="828040" indent="-504190">
                  <a:lnSpc>
                    <a:spcPct val="150000"/>
                  </a:lnSpc>
                </a:pPr>
                <a:r>
                  <a:rPr lang="pl-PL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P</a:t>
                </a:r>
                <a:r>
                  <a:rPr lang="pl-PL" b="1" i="0" spc="0" baseline="-25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-20</a:t>
                </a:r>
                <a:r>
                  <a:rPr lang="pl-PL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–	powierzchnia użytkowa mieszkań w gminie na jednego mieszkańca zgodna z danymi udostępnianymi przez statystykę publiczną, według stanu na 20 lat przed rokiem, z którego pochodzą najnowsze dane</a:t>
                </a:r>
                <a:r>
                  <a:rPr lang="pl-PL" dirty="0">
                    <a:solidFill>
                      <a:schemeClr val="tx1"/>
                    </a:solidFill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pl-PL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pl-PL" dirty="0"/>
              </a:p>
            </p:txBody>
          </p:sp>
        </mc:Choice>
        <mc:Fallback xmlns="">
          <p:sp>
            <p:nvSpPr>
              <p:cNvPr id="3" name="Symbol zastępczy zawartości 2">
                <a:extLst>
                  <a:ext uri="{FF2B5EF4-FFF2-40B4-BE49-F238E27FC236}">
                    <a16:creationId xmlns:a16="http://schemas.microsoft.com/office/drawing/2014/main" id="{330BDFAB-DBAC-138C-F555-7FADE1BB8B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061259" y="1399836"/>
                <a:ext cx="10135476" cy="5087698"/>
              </a:xfrm>
              <a:blipFill>
                <a:blip r:embed="rId3"/>
                <a:stretch>
                  <a:fillRect t="-719" r="-1082" b="-191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2224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DDB8AEE2-5F8B-C1F5-C238-9348748A5F1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68774" y="482226"/>
            <a:ext cx="5327226" cy="472814"/>
          </a:xfrm>
        </p:spPr>
        <p:txBody>
          <a:bodyPr/>
          <a:lstStyle/>
          <a:p>
            <a:pPr algn="ctr"/>
            <a:r>
              <a:rPr lang="pl-PL" sz="1800" b="1" dirty="0">
                <a:solidFill>
                  <a:srgbClr val="002060"/>
                </a:solidFill>
              </a:rPr>
              <a:t>Dokumenty planistyczne od 2003 roku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24D48F-4B54-6F4B-3A91-6477542BC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8774" y="1257596"/>
            <a:ext cx="5327226" cy="4411684"/>
          </a:xfrm>
        </p:spPr>
        <p:txBody>
          <a:bodyPr/>
          <a:lstStyle/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Koncepcja Polityki Przestrzennego Zagospodarowania Kraju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Wojewódzkie Plany Zagospodarowania Przestrzennego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Audyty krajobrazowe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Strategia Rozwoju Gminy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Studium Uwarunkowań i Kierunków Zagospodarowania Przestrzennego Gminy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Zagospodarowania Przestrzennego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Odbudowy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Rewitalizacyjne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Indywidualne decyzje administracyjne (WZ + </a:t>
            </a:r>
            <a:r>
              <a:rPr lang="pl-PL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PnB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ULICP)	</a:t>
            </a:r>
          </a:p>
          <a:p>
            <a:endParaRPr lang="pl-PL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Symbol zastępczy tekstu 1">
            <a:extLst>
              <a:ext uri="{FF2B5EF4-FFF2-40B4-BE49-F238E27FC236}">
                <a16:creationId xmlns:a16="http://schemas.microsoft.com/office/drawing/2014/main" id="{0C671D6A-073D-353D-DF3E-775DDDCD58D0}"/>
              </a:ext>
            </a:extLst>
          </p:cNvPr>
          <p:cNvSpPr txBox="1">
            <a:spLocks/>
          </p:cNvSpPr>
          <p:nvPr/>
        </p:nvSpPr>
        <p:spPr>
          <a:xfrm>
            <a:off x="6397414" y="482226"/>
            <a:ext cx="5327226" cy="4728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b="1" dirty="0">
                <a:solidFill>
                  <a:srgbClr val="002060"/>
                </a:solidFill>
              </a:rPr>
              <a:t>Akty Planistyczne od 2023 roku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652DCA98-DF39-7C55-7D0A-4719B6A4CB13}"/>
              </a:ext>
            </a:extLst>
          </p:cNvPr>
          <p:cNvSpPr txBox="1">
            <a:spLocks/>
          </p:cNvSpPr>
          <p:nvPr/>
        </p:nvSpPr>
        <p:spPr>
          <a:xfrm>
            <a:off x="6397414" y="1257596"/>
            <a:ext cx="5327226" cy="44116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Art. 46a. Minister właściwy do spraw rozwoju regionalnego koordynuje współpracę transgraniczną i przygraniczną w zakresie planowania i zagospodarowania przestrzennego.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Plan Zagospodarowania Przestrzennego Województwa</a:t>
            </a:r>
          </a:p>
          <a:p>
            <a:pPr>
              <a:buClr>
                <a:schemeClr val="tx1">
                  <a:lumMod val="50000"/>
                  <a:lumOff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Audyt krajobrazowy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Strategia Rozwoju Gminy (szerszy zakres)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Plan Ogólny Gminy (akt prawa miejscowego)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Zagospodarowania Przestrzennego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Odbudowy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Miejscowe Plany Rewitalizacyjne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Zintegrowane Plany Inwestycyjne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Indywidualne decyzje administracyjne (WZ + </a:t>
            </a:r>
            <a:r>
              <a:rPr lang="pl-PL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PnB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ULICP)</a:t>
            </a:r>
          </a:p>
        </p:txBody>
      </p:sp>
    </p:spTree>
    <p:extLst>
      <p:ext uri="{BB962C8B-B14F-4D97-AF65-F5344CB8AC3E}">
        <p14:creationId xmlns:p14="http://schemas.microsoft.com/office/powerpoint/2010/main" val="8384512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135476" cy="5010295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>
                <a:solidFill>
                  <a:schemeClr val="tx1"/>
                </a:solidFill>
              </a:rPr>
              <a:t>Obliczanie zapotrzebowania na nową zabudowę mieszkaniową: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Horyzont czasowy = 20 lat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W przypadku braku prognozowanych liczb mieszkańców w perspektywie 20 lat (M</a:t>
            </a:r>
            <a:r>
              <a:rPr lang="pl-PL" baseline="-25000" dirty="0"/>
              <a:t>20</a:t>
            </a:r>
            <a:r>
              <a:rPr lang="pl-PL" dirty="0"/>
              <a:t>) należy przyjąć najnowsze dane udostępnione przez statystykę i dodać 5% wartości.</a:t>
            </a:r>
          </a:p>
          <a:p>
            <a:pPr marL="0" indent="0">
              <a:buNone/>
            </a:pPr>
            <a:r>
              <a:rPr lang="pl-PL" dirty="0"/>
              <a:t>lub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Sporządzić prognozę demograficzną obejmującą horyzont czasowy 20 lat od dnia przystąpienia do sporządzania POG i dodać 5% wartości.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Jeśli wskaźnik </a:t>
            </a:r>
            <a:r>
              <a:rPr lang="pl-PL" dirty="0">
                <a:solidFill>
                  <a:schemeClr val="tx1"/>
                </a:solidFill>
              </a:rPr>
              <a:t>powierzchni użytkowej mieszkań w gminie na jednego mieszkańca</a:t>
            </a:r>
            <a:r>
              <a:rPr lang="pl-PL" dirty="0"/>
              <a:t> (P</a:t>
            </a:r>
            <a:r>
              <a:rPr lang="pl-PL" baseline="-25000" dirty="0"/>
              <a:t>20</a:t>
            </a:r>
            <a:r>
              <a:rPr lang="pl-PL" dirty="0"/>
              <a:t>) jest mniejszy niż P</a:t>
            </a:r>
            <a:r>
              <a:rPr lang="pl-PL" baseline="-25000" dirty="0"/>
              <a:t>0</a:t>
            </a:r>
            <a:r>
              <a:rPr lang="pl-PL" dirty="0"/>
              <a:t>, wówczas przyjmuje się wskaźnik P</a:t>
            </a:r>
            <a:r>
              <a:rPr lang="pl-PL" baseline="-25000" dirty="0"/>
              <a:t>0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Jeśli wskaźnik P</a:t>
            </a:r>
            <a:r>
              <a:rPr lang="pl-PL" baseline="-25000" dirty="0"/>
              <a:t>20</a:t>
            </a:r>
            <a:r>
              <a:rPr lang="pl-PL" dirty="0"/>
              <a:t> będzie mniejszy niż 40m</a:t>
            </a:r>
            <a:r>
              <a:rPr lang="pl-PL" baseline="30000" dirty="0"/>
              <a:t>2</a:t>
            </a:r>
            <a:r>
              <a:rPr lang="pl-PL" dirty="0"/>
              <a:t>, lub nie będzie możliwości jego obliczenia ze względu na niewystarczające dane statystyki publicznej, wówczas należy przyjąć 40m</a:t>
            </a:r>
            <a:r>
              <a:rPr lang="pl-PL" baseline="300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8FDD1217-55B4-4486-B635-800EA6AFB27C}"/>
                  </a:ext>
                </a:extLst>
              </p:cNvPr>
              <p:cNvSpPr txBox="1"/>
              <p:nvPr/>
            </p:nvSpPr>
            <p:spPr>
              <a:xfrm>
                <a:off x="6566418" y="370466"/>
                <a:ext cx="2493606" cy="525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pl-PL" sz="1800" b="1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𝒁𝑨𝑷</m:t>
                    </m:r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𝑴</m:t>
                        </m:r>
                      </m:e>
                      <m:sub>
                        <m: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𝟐𝟎</m:t>
                        </m:r>
                      </m:sub>
                    </m:sSub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pl-PL" sz="1800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𝑷𝑼𝑴</m:t>
                            </m:r>
                          </m:e>
                          <m:sub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𝟐𝟎</m:t>
                            </m:r>
                          </m:sub>
                        </m:sSub>
                        <m:r>
                          <a:rPr lang="pl-PL" sz="1800" b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l-PL" sz="1800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pl-PL" sz="1800" b="1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8FDD1217-55B4-4486-B635-800EA6AFB2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418" y="370466"/>
                <a:ext cx="2493606" cy="5251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93EE68C4-2398-47E4-A7B3-21C0B837476D}"/>
                  </a:ext>
                </a:extLst>
              </p:cNvPr>
              <p:cNvSpPr txBox="1"/>
              <p:nvPr/>
            </p:nvSpPr>
            <p:spPr>
              <a:xfrm>
                <a:off x="9060024" y="153059"/>
                <a:ext cx="2757847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1800" b="1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18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𝟏𝟎</m:t>
                          </m:r>
                        </m:sub>
                      </m:sSub>
                    </m:oMath>
                  </m:oMathPara>
                </a14:m>
                <a:endParaRPr lang="pl-PL" sz="18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18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</m:oMath>
                  </m:oMathPara>
                </a14:m>
                <a:endParaRPr lang="pl-PL" sz="18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93EE68C4-2398-47E4-A7B3-21C0B8374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0024" y="153059"/>
                <a:ext cx="2757847" cy="9233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5388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135476" cy="5010295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>
                <a:solidFill>
                  <a:schemeClr val="tx1"/>
                </a:solidFill>
              </a:rPr>
              <a:t>Obliczanie zapotrzebowania na nową zabudowę mieszkaniową: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Jeśli ZAP wyniesie mniej niż 1000 w gminie o liczbie mieszkańców ponad 5000, wskaźnik można przyjąć na poziomie 1000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Jeśli ZAP wyniesie mniej niż 500 w gminie o liczbie mieszkańców między 5000 a 2000, wskaźnik można przyjąć na poziomie 500</a:t>
            </a:r>
            <a:endParaRPr lang="pl-PL" baseline="30000" dirty="0"/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Jeśli ZAP wyniesie mniej niż 300 w gminie o liczbie mieszkańców poniżej 2000, wskaźnik można przyjąć na poziomie 300</a:t>
            </a:r>
            <a:endParaRPr lang="pl-PL" baseline="30000" dirty="0"/>
          </a:p>
          <a:p>
            <a:pPr>
              <a:buFont typeface="Wingdings 3" panose="05040102010807070707" pitchFamily="18" charset="2"/>
              <a:buChar char=""/>
            </a:pPr>
            <a:endParaRPr lang="pl-PL" baseline="30000" dirty="0"/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/>
              <a:t>Dopuszcza się odstępstwo (zwiększenie wskaźnika ZAP) jeśli jest to uzasadnione szczególnymi potrzebami w: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strategii rozwoju gminy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strategii rozwoju ponadlokalnego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strategii rozwoju obszaru otoczenia CPK (wg ustawy o CPK)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C4D08120-F3C5-4E18-8CCE-6C4068D4B67A}"/>
                  </a:ext>
                </a:extLst>
              </p:cNvPr>
              <p:cNvSpPr txBox="1"/>
              <p:nvPr/>
            </p:nvSpPr>
            <p:spPr>
              <a:xfrm>
                <a:off x="6566418" y="370466"/>
                <a:ext cx="2493606" cy="525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pl-PL" sz="1800" b="1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𝒁𝑨𝑷</m:t>
                    </m:r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𝑴</m:t>
                        </m:r>
                      </m:e>
                      <m:sub>
                        <m: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𝟐𝟎</m:t>
                        </m:r>
                      </m:sub>
                    </m:sSub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pl-PL" sz="1800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pl-PL" sz="1800" b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pl-PL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𝑷𝑼𝑴</m:t>
                            </m:r>
                          </m:e>
                          <m:sub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pl-PL" sz="1800" b="1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𝟐𝟎</m:t>
                            </m:r>
                          </m:sub>
                        </m:sSub>
                        <m:r>
                          <a:rPr lang="pl-PL" sz="1800" b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l-PL" sz="1800" b="1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pl-PL" sz="1800" b="1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C4D08120-F3C5-4E18-8CCE-6C4068D4B6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418" y="370466"/>
                <a:ext cx="2493606" cy="5251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35F64204-D042-4508-A2A0-53B6C8FDE5DD}"/>
                  </a:ext>
                </a:extLst>
              </p:cNvPr>
              <p:cNvSpPr txBox="1"/>
              <p:nvPr/>
            </p:nvSpPr>
            <p:spPr>
              <a:xfrm>
                <a:off x="9060024" y="153059"/>
                <a:ext cx="2757847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1800" b="1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18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𝟏𝟎</m:t>
                          </m:r>
                        </m:sub>
                      </m:sSub>
                    </m:oMath>
                  </m:oMathPara>
                </a14:m>
                <a:endParaRPr lang="pl-PL" sz="18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pl-PL" sz="1800" b="1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pl-PL" sz="1800" b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pl-PL" sz="1800" b="1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𝟐𝟎</m:t>
                          </m:r>
                        </m:sub>
                      </m:sSub>
                    </m:oMath>
                  </m:oMathPara>
                </a14:m>
                <a:endParaRPr lang="pl-PL" sz="1800" b="1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35F64204-D042-4508-A2A0-53B6C8FDE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0024" y="153059"/>
                <a:ext cx="2757847" cy="9233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359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l-PL" b="1" dirty="0"/>
              <a:t>Bilansowanie i chłonność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135476" cy="5087698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solidFill>
                  <a:schemeClr val="tx1"/>
                </a:solidFill>
              </a:rPr>
              <a:t>Chłonność terenów niezabudowanych</a:t>
            </a:r>
            <a:endParaRPr lang="pl-PL" dirty="0">
              <a:solidFill>
                <a:schemeClr val="tx1"/>
              </a:solidFill>
            </a:endParaRP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>
                <a:solidFill>
                  <a:schemeClr val="tx1"/>
                </a:solidFill>
              </a:rPr>
              <a:t>Liczona dla </a:t>
            </a:r>
            <a:r>
              <a:rPr lang="pl-PL" b="1" dirty="0">
                <a:solidFill>
                  <a:schemeClr val="tx1"/>
                </a:solidFill>
              </a:rPr>
              <a:t>pierwszych trzech stref planistycznych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>
                <a:solidFill>
                  <a:schemeClr val="tx1"/>
                </a:solidFill>
              </a:rPr>
              <a:t>Uwzględnia się </a:t>
            </a:r>
            <a:r>
              <a:rPr lang="pl-PL" b="1" dirty="0">
                <a:solidFill>
                  <a:schemeClr val="tx1"/>
                </a:solidFill>
              </a:rPr>
              <a:t>powierzchnię terenów niezabudowanych</a:t>
            </a:r>
            <a:r>
              <a:rPr lang="pl-PL" dirty="0">
                <a:solidFill>
                  <a:schemeClr val="tx1"/>
                </a:solidFill>
              </a:rPr>
              <a:t>, w tym luk w istniejącej zabudowie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>
                <a:solidFill>
                  <a:schemeClr val="tx1"/>
                </a:solidFill>
              </a:rPr>
              <a:t>Chłonność terenów zabudowanych w sposób najbardziej zbliżony do planowanej zabudowy w strefie w zakresie rozwoju zabudowy i nadziemnej intensywności zabudowy, z możliwością uwzględnienia prognozowanych proporcji miedzy funkcją mieszkaniową a innymi funkcjami</a:t>
            </a:r>
          </a:p>
          <a:p>
            <a:pPr>
              <a:buFont typeface="Wingdings 3" panose="05040102010807070707" pitchFamily="18" charset="2"/>
              <a:buChar char=""/>
            </a:pPr>
            <a:r>
              <a:rPr lang="pl-PL" dirty="0">
                <a:solidFill>
                  <a:schemeClr val="tx1"/>
                </a:solidFill>
              </a:rPr>
              <a:t>W strefach planistycznych </a:t>
            </a:r>
            <a:r>
              <a:rPr lang="pl-PL" b="1" dirty="0">
                <a:solidFill>
                  <a:schemeClr val="tx1"/>
                </a:solidFill>
              </a:rPr>
              <a:t>suma chłonności terenów </a:t>
            </a:r>
            <a:r>
              <a:rPr lang="pl-PL" dirty="0">
                <a:solidFill>
                  <a:schemeClr val="tx1"/>
                </a:solidFill>
              </a:rPr>
              <a:t>niezabudowanych w tych strefach w całej gminie, w tym luk w istniejącej zabudowie, nie może być </a:t>
            </a:r>
            <a:r>
              <a:rPr lang="pl-PL" b="1" dirty="0">
                <a:solidFill>
                  <a:schemeClr val="tx1"/>
                </a:solidFill>
              </a:rPr>
              <a:t>mniejsza niż 70%</a:t>
            </a:r>
            <a:r>
              <a:rPr lang="pl-PL" dirty="0">
                <a:solidFill>
                  <a:schemeClr val="tx1"/>
                </a:solidFill>
              </a:rPr>
              <a:t> oraz </a:t>
            </a:r>
            <a:r>
              <a:rPr lang="pl-PL" b="1" dirty="0">
                <a:solidFill>
                  <a:schemeClr val="tx1"/>
                </a:solidFill>
              </a:rPr>
              <a:t>większa niż 130% </a:t>
            </a:r>
            <a:r>
              <a:rPr lang="pl-PL" dirty="0">
                <a:solidFill>
                  <a:schemeClr val="tx1"/>
                </a:solidFill>
              </a:rPr>
              <a:t>wartości zapotrzebowania na nową zabudowę mieszkaniową w gminie.</a:t>
            </a:r>
          </a:p>
          <a:p>
            <a:pPr marL="0" indent="0">
              <a:buNone/>
            </a:pPr>
            <a:r>
              <a:rPr lang="pl-PL" u="sng" dirty="0">
                <a:solidFill>
                  <a:schemeClr val="tx1"/>
                </a:solidFill>
              </a:rPr>
              <a:t>Do liczenia zapotrzebowania na nową zabudowę mieszkaniową oraz chłonności terenów niezabudowanych, w tym luk w istniejącej zabudowie, wykorzystuje się dane aktualne na dzień nie wcześniejszy niż dzień przystąpienia do sporządzania planu ogólnego gminy.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85920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F22350-BC69-3850-BA71-65C2DDB128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BLOK III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A4BA91E-0386-CE82-1222-4BDE7D38B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l-PL" sz="1500" dirty="0"/>
              <a:t>Rozporządzenie Ministra Rozwoju i Technologii w sprawie sposobu wyznaczania obszaru uzupełnienia zabudowy w planie ogólnym gminy (Dz. U. 2024 poz. 729)</a:t>
            </a:r>
          </a:p>
        </p:txBody>
      </p:sp>
    </p:spTree>
    <p:extLst>
      <p:ext uri="{BB962C8B-B14F-4D97-AF65-F5344CB8AC3E}">
        <p14:creationId xmlns:p14="http://schemas.microsoft.com/office/powerpoint/2010/main" val="40043221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4EA5E55-FFFA-4E2D-99DD-8CEC78CD460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853355" cy="48851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pl-PL" b="1" dirty="0"/>
              <a:t>Obszar uzupełnienia zabudowy – algorytm wyznaczania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881F015-6C3F-35BA-C2E7-3F30BF4BF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01" y="1015900"/>
            <a:ext cx="9152413" cy="5471634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30AB373-18DB-78EF-A3DF-90191F49CC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015901"/>
            <a:ext cx="4436028" cy="3098900"/>
          </a:xfrm>
        </p:spPr>
        <p:txBody>
          <a:bodyPr/>
          <a:lstStyle/>
          <a:p>
            <a:pPr marL="457200" indent="-45720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pl-PL" dirty="0">
                <a:solidFill>
                  <a:schemeClr val="tx1"/>
                </a:solidFill>
              </a:rPr>
              <a:t>określa się zgrupowania nie mniej niż </a:t>
            </a:r>
            <a:r>
              <a:rPr lang="pl-PL" u="sng" dirty="0">
                <a:solidFill>
                  <a:schemeClr val="tx1"/>
                </a:solidFill>
              </a:rPr>
              <a:t>5 budynków</a:t>
            </a:r>
            <a:r>
              <a:rPr lang="pl-PL" dirty="0">
                <a:solidFill>
                  <a:schemeClr val="tx1"/>
                </a:solidFill>
              </a:rPr>
              <a:t>, w których odległość pomiędzy sąsiadującymi ze sobą budynkami nie przekracza </a:t>
            </a:r>
            <a:r>
              <a:rPr lang="pl-PL" u="sng" dirty="0">
                <a:solidFill>
                  <a:schemeClr val="tx1"/>
                </a:solidFill>
              </a:rPr>
              <a:t>100 m</a:t>
            </a:r>
            <a:r>
              <a:rPr lang="pl-PL" dirty="0">
                <a:solidFill>
                  <a:schemeClr val="tx1"/>
                </a:solidFill>
              </a:rPr>
              <a:t>;</a:t>
            </a:r>
          </a:p>
          <a:p>
            <a:pPr marL="457200" indent="-45720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pl-PL" dirty="0">
                <a:solidFill>
                  <a:schemeClr val="tx1"/>
                </a:solidFill>
              </a:rPr>
              <a:t>wyznacza się obszar ograniczony obrysem poprowadzonym w odległości </a:t>
            </a:r>
            <a:r>
              <a:rPr lang="pl-PL" u="sng" dirty="0">
                <a:solidFill>
                  <a:schemeClr val="tx1"/>
                </a:solidFill>
              </a:rPr>
              <a:t>50 m</a:t>
            </a:r>
            <a:r>
              <a:rPr lang="pl-PL" dirty="0">
                <a:solidFill>
                  <a:schemeClr val="tx1"/>
                </a:solidFill>
              </a:rPr>
              <a:t> od obrysu budynków położonych w zgrupowaniach;</a:t>
            </a:r>
          </a:p>
        </p:txBody>
      </p:sp>
      <p:sp>
        <p:nvSpPr>
          <p:cNvPr id="2" name="Symbol zastępczy zawartości 3">
            <a:extLst>
              <a:ext uri="{FF2B5EF4-FFF2-40B4-BE49-F238E27FC236}">
                <a16:creationId xmlns:a16="http://schemas.microsoft.com/office/drawing/2014/main" id="{E643FE7F-A881-158F-42D9-3FF7F0D58D48}"/>
              </a:ext>
            </a:extLst>
          </p:cNvPr>
          <p:cNvSpPr txBox="1">
            <a:spLocks/>
          </p:cNvSpPr>
          <p:nvPr/>
        </p:nvSpPr>
        <p:spPr>
          <a:xfrm>
            <a:off x="7385644" y="4998023"/>
            <a:ext cx="4528969" cy="12844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przemysłowe o symbolu 101,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handlowo-usługowe 103,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biurowe 105,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szpitali i inne budynki opieki zdrowotnej 106,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oświaty, nauki i kultury oraz budynki sportowe 107,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pozostałe budynki niemieszkalne 109, </a:t>
            </a:r>
          </a:p>
          <a:p>
            <a:pPr>
              <a:spcBef>
                <a:spcPts val="0"/>
              </a:spcBef>
            </a:pPr>
            <a:r>
              <a:rPr lang="pl-PL" sz="1100" b="0" i="0" u="none" strike="noStrike" baseline="0" dirty="0">
                <a:solidFill>
                  <a:srgbClr val="000000"/>
                </a:solidFill>
                <a:latin typeface="+mj-lt"/>
              </a:rPr>
              <a:t>budynki mieszkalne 110; </a:t>
            </a:r>
            <a:endParaRPr lang="pl-PL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45069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274127B-AF5C-F49D-A21E-CE6DC8D5C84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62201" y="1015900"/>
            <a:ext cx="9152413" cy="547163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13D4052-72FC-1822-719B-FCC475BB32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613" r="926"/>
          <a:stretch/>
        </p:blipFill>
        <p:spPr>
          <a:xfrm>
            <a:off x="3592286" y="1013140"/>
            <a:ext cx="7630885" cy="5486875"/>
          </a:xfrm>
          <a:prstGeom prst="rect">
            <a:avLst/>
          </a:prstGeom>
          <a:noFill/>
        </p:spPr>
      </p:pic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871EF3DB-A5B8-5D70-A02B-9C3A115A483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id="{60C902CB-D4D4-8636-F90C-4D184A4E66B4}"/>
              </a:ext>
            </a:extLst>
          </p:cNvPr>
          <p:cNvSpPr txBox="1">
            <a:spLocks/>
          </p:cNvSpPr>
          <p:nvPr/>
        </p:nvSpPr>
        <p:spPr>
          <a:xfrm>
            <a:off x="1061258" y="370466"/>
            <a:ext cx="10853355" cy="4885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Obszar uzupełnienia zabudowy – algorytm wyznaczania</a:t>
            </a:r>
            <a:endParaRPr lang="pl-PL" b="1" dirty="0"/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38FEDF17-7494-C869-0B1F-F73BA78007BE}"/>
              </a:ext>
            </a:extLst>
          </p:cNvPr>
          <p:cNvSpPr txBox="1">
            <a:spLocks/>
          </p:cNvSpPr>
          <p:nvPr/>
        </p:nvSpPr>
        <p:spPr>
          <a:xfrm>
            <a:off x="1061258" y="1015901"/>
            <a:ext cx="4436028" cy="3098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 startAt="3"/>
            </a:pPr>
            <a:r>
              <a:rPr lang="pl-PL" dirty="0"/>
              <a:t>do wyznaczonego w pkt 2 obszaru dodaje się obszary o jednostkowej powierzchni nie większej niż 5000 m² ograniczone z każdej strony obrysem, o którym mowa w pkt 2</a:t>
            </a:r>
          </a:p>
        </p:txBody>
      </p:sp>
    </p:spTree>
    <p:extLst>
      <p:ext uri="{BB962C8B-B14F-4D97-AF65-F5344CB8AC3E}">
        <p14:creationId xmlns:p14="http://schemas.microsoft.com/office/powerpoint/2010/main" val="230044131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5B9DA3E3-300A-01AF-F018-4239C7345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-431" t="-1983" r="-1119"/>
          <a:stretch/>
        </p:blipFill>
        <p:spPr>
          <a:xfrm>
            <a:off x="3543394" y="1024026"/>
            <a:ext cx="7870372" cy="5486875"/>
          </a:xfrm>
          <a:prstGeom prst="rect">
            <a:avLst/>
          </a:prstGeom>
          <a:noFill/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4EA5E55-FFFA-4E2D-99DD-8CEC78CD460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solidFill>
            <a:schemeClr val="bg1">
              <a:lumMod val="75000"/>
            </a:schemeClr>
          </a:solidFill>
        </p:spPr>
        <p:txBody>
          <a:bodyPr>
            <a:normAutofit fontScale="85000" lnSpcReduction="20000"/>
          </a:bodyPr>
          <a:lstStyle/>
          <a:p>
            <a:pPr algn="ctr"/>
            <a:r>
              <a:rPr lang="pl-PL" b="1" dirty="0"/>
              <a:t>Obszar uzupełnienia zabudowy – algorytm wyznaczania</a:t>
            </a:r>
          </a:p>
        </p:txBody>
      </p:sp>
      <p:sp>
        <p:nvSpPr>
          <p:cNvPr id="7" name="Symbol zastępczy tekstu 2">
            <a:extLst>
              <a:ext uri="{FF2B5EF4-FFF2-40B4-BE49-F238E27FC236}">
                <a16:creationId xmlns:a16="http://schemas.microsoft.com/office/drawing/2014/main" id="{BDED49F0-2719-A32C-553D-3FDEE45733CC}"/>
              </a:ext>
            </a:extLst>
          </p:cNvPr>
          <p:cNvSpPr txBox="1">
            <a:spLocks/>
          </p:cNvSpPr>
          <p:nvPr/>
        </p:nvSpPr>
        <p:spPr>
          <a:xfrm>
            <a:off x="1061258" y="370466"/>
            <a:ext cx="10853355" cy="4885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Obszar uzupełnienia zabudowy – algorytm wyznaczania</a:t>
            </a:r>
            <a:endParaRPr lang="pl-PL" b="1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0AAA0FDA-578A-10B8-ECF9-8DE7EE96DB67}"/>
              </a:ext>
            </a:extLst>
          </p:cNvPr>
          <p:cNvSpPr txBox="1">
            <a:spLocks/>
          </p:cNvSpPr>
          <p:nvPr/>
        </p:nvSpPr>
        <p:spPr>
          <a:xfrm>
            <a:off x="1061258" y="1015901"/>
            <a:ext cx="4436028" cy="38391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Tx/>
              <a:buFont typeface="+mj-lt"/>
              <a:buAutoNum type="arabicPeriod" startAt="4"/>
            </a:pPr>
            <a:r>
              <a:rPr lang="pl-PL" dirty="0">
                <a:solidFill>
                  <a:schemeClr val="tx1"/>
                </a:solidFill>
              </a:rPr>
              <a:t>wewnątrz obszaru, który powstał w wyniku wykonania czynności, o których mowa w pkt 2 i 3 wyznacza się krzywą poprowadzoną w odległości 40 m od granicy tego obszaru;</a:t>
            </a:r>
          </a:p>
          <a:p>
            <a:pPr marL="457200" indent="-457200">
              <a:buClrTx/>
              <a:buFont typeface="+mj-lt"/>
              <a:buAutoNum type="arabicPeriod" startAt="4"/>
            </a:pPr>
            <a:r>
              <a:rPr lang="pl-PL" dirty="0">
                <a:solidFill>
                  <a:schemeClr val="tx1"/>
                </a:solidFill>
              </a:rPr>
              <a:t>od obszaru, który powstał w wyniku wykonania czynności, o których mowa w pkt 2 i 3, odejmuje się obszar znajdujący się pomiędzy obrysem, o którym mowa w pkt 2 oraz krzywą, o której mowa w pkt 4</a:t>
            </a:r>
          </a:p>
        </p:txBody>
      </p:sp>
    </p:spTree>
    <p:extLst>
      <p:ext uri="{BB962C8B-B14F-4D97-AF65-F5344CB8AC3E}">
        <p14:creationId xmlns:p14="http://schemas.microsoft.com/office/powerpoint/2010/main" val="15845266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48D83243-CEA9-CE1A-4D51-BE49C5459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-25" t="1337" r="-625" b="-2299"/>
          <a:stretch/>
        </p:blipFill>
        <p:spPr>
          <a:xfrm>
            <a:off x="3516081" y="1284514"/>
            <a:ext cx="7815944" cy="5216587"/>
          </a:xfrm>
          <a:prstGeom prst="rect">
            <a:avLst/>
          </a:prstGeom>
          <a:noFill/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32E30BB-6550-9BED-71FA-E403E7477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7" y="1160351"/>
            <a:ext cx="10853355" cy="933462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Dopuszcza się rozszerzenie granic obszaru uzupełnienia zabudowy wyznaczonego w sposób określony w ust. 1, uwzględniając lokalne uwarunkowania, jednak nie więcej niż o obszar o powierzchni obliczonej na podstawie wzoru:</a:t>
            </a:r>
          </a:p>
          <a:p>
            <a:endParaRPr lang="pl-PL" dirty="0"/>
          </a:p>
        </p:txBody>
      </p:sp>
      <p:sp>
        <p:nvSpPr>
          <p:cNvPr id="9" name="Symbol zastępczy tekstu 2">
            <a:extLst>
              <a:ext uri="{FF2B5EF4-FFF2-40B4-BE49-F238E27FC236}">
                <a16:creationId xmlns:a16="http://schemas.microsoft.com/office/drawing/2014/main" id="{5B71E960-6948-F5AD-17C3-3A88DA3E794C}"/>
              </a:ext>
            </a:extLst>
          </p:cNvPr>
          <p:cNvSpPr txBox="1">
            <a:spLocks/>
          </p:cNvSpPr>
          <p:nvPr/>
        </p:nvSpPr>
        <p:spPr>
          <a:xfrm>
            <a:off x="1061257" y="2189075"/>
            <a:ext cx="3106249" cy="39897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pl-PL" sz="2800" b="1" dirty="0">
              <a:solidFill>
                <a:schemeClr val="tx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400" b="1" dirty="0" err="1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3400" b="1" baseline="-25000" dirty="0" err="1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3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25% * (P</a:t>
            </a:r>
            <a:r>
              <a:rPr lang="pl-PL" sz="3400" b="1" baseline="-25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pl-PL" sz="3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</a:t>
            </a:r>
            <a:r>
              <a:rPr lang="pl-PL" sz="3400" b="1" baseline="-25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pl-PL" sz="3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pl-PL" sz="2800" b="1" dirty="0">
              <a:solidFill>
                <a:schemeClr val="tx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900" b="1" dirty="0" err="1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900" b="1" baseline="-25000" dirty="0" err="1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9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maksymalna powierzchnia powiększenia obszaru uzupełnienia zabudowy wyznaczonego w sposób, o którym mowa w ust. 1, w wyniku rozszerzenia jego granic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9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900" b="1" baseline="-25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pl-PL" sz="19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powierzchnia obszaru wyznaczonego w sposób, o którym mowa w ust. 1 pkt 1-3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9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900" b="1" baseline="-25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pl-PL" sz="19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powierzchnia obszaru uzupełnienia zabudowy wyznaczonego w sposób, o którym mowa w ust. 1</a:t>
            </a:r>
          </a:p>
        </p:txBody>
      </p:sp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id="{CD1575F3-F349-8E10-E50D-F92F3048122F}"/>
              </a:ext>
            </a:extLst>
          </p:cNvPr>
          <p:cNvSpPr txBox="1">
            <a:spLocks/>
          </p:cNvSpPr>
          <p:nvPr/>
        </p:nvSpPr>
        <p:spPr>
          <a:xfrm>
            <a:off x="1061258" y="370466"/>
            <a:ext cx="10853355" cy="4885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Obszar uzupełnienia zabudowy – algorytm wyznaczania</a:t>
            </a:r>
            <a:endParaRPr lang="pl-PL" b="1" dirty="0"/>
          </a:p>
        </p:txBody>
      </p:sp>
      <p:sp>
        <p:nvSpPr>
          <p:cNvPr id="2" name="Symbol zastępczy zawartości 3">
            <a:extLst>
              <a:ext uri="{FF2B5EF4-FFF2-40B4-BE49-F238E27FC236}">
                <a16:creationId xmlns:a16="http://schemas.microsoft.com/office/drawing/2014/main" id="{6473BAB6-A2C4-EB9C-AF9F-F392C4D24F2A}"/>
              </a:ext>
            </a:extLst>
          </p:cNvPr>
          <p:cNvSpPr txBox="1">
            <a:spLocks/>
          </p:cNvSpPr>
          <p:nvPr/>
        </p:nvSpPr>
        <p:spPr>
          <a:xfrm>
            <a:off x="7760486" y="4595097"/>
            <a:ext cx="3554246" cy="15837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pl-PL" sz="1200" dirty="0">
                <a:solidFill>
                  <a:schemeClr val="tx1"/>
                </a:solidFill>
              </a:rPr>
              <a:t>Na użytkach rolnych klas I–III poza granicami administracyjnymi miast rozszerzenie granic, o którym mowa w ust. 5, jest dopuszczalne wyłącznie na obszarach wyznaczonych w wyniku wykonania czynności, o których mowa w ust. 1 pkt 1–3, położonych w odległości nie większej niż 50 m od granicy pasa drogowego drogi publicznej.</a:t>
            </a:r>
          </a:p>
        </p:txBody>
      </p:sp>
    </p:spTree>
    <p:extLst>
      <p:ext uri="{BB962C8B-B14F-4D97-AF65-F5344CB8AC3E}">
        <p14:creationId xmlns:p14="http://schemas.microsoft.com/office/powerpoint/2010/main" val="4776386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48D83243-CEA9-CE1A-4D51-BE49C5459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-25" t="1337" r="-625" b="-2299"/>
          <a:stretch/>
        </p:blipFill>
        <p:spPr>
          <a:xfrm>
            <a:off x="3516081" y="1284514"/>
            <a:ext cx="7815944" cy="5216587"/>
          </a:xfrm>
          <a:prstGeom prst="rect">
            <a:avLst/>
          </a:prstGeom>
          <a:noFill/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32E30BB-6550-9BED-71FA-E403E7477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7" y="1160351"/>
            <a:ext cx="10853355" cy="488516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tx1"/>
                </a:solidFill>
              </a:rPr>
              <a:t>Informację o budynkach poszczególnych klas wg Klasyfikacji Środków Trwałych pozyskuje się z:</a:t>
            </a:r>
          </a:p>
        </p:txBody>
      </p:sp>
      <p:sp>
        <p:nvSpPr>
          <p:cNvPr id="9" name="Symbol zastępczy tekstu 2">
            <a:extLst>
              <a:ext uri="{FF2B5EF4-FFF2-40B4-BE49-F238E27FC236}">
                <a16:creationId xmlns:a16="http://schemas.microsoft.com/office/drawing/2014/main" id="{5B71E960-6948-F5AD-17C3-3A88DA3E794C}"/>
              </a:ext>
            </a:extLst>
          </p:cNvPr>
          <p:cNvSpPr txBox="1">
            <a:spLocks/>
          </p:cNvSpPr>
          <p:nvPr/>
        </p:nvSpPr>
        <p:spPr>
          <a:xfrm>
            <a:off x="1061257" y="1950237"/>
            <a:ext cx="4608023" cy="39019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pl-PL" sz="1800" b="0" i="0" u="none" strike="noStrike" baseline="0" dirty="0">
                <a:solidFill>
                  <a:srgbClr val="000000"/>
                </a:solidFill>
              </a:rPr>
              <a:t>ewidencji gruntów i </a:t>
            </a:r>
            <a:r>
              <a:rPr lang="pl-PL" dirty="0">
                <a:solidFill>
                  <a:srgbClr val="000000"/>
                </a:solidFill>
              </a:rPr>
              <a:t>budynków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000000"/>
                </a:solidFill>
              </a:rPr>
              <a:t>obiektów topograficznych o szczegółowości zapewniającej tworzenie standardowych opracowań kartograficznych w skalach 1:500-1:5000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000000"/>
                </a:solidFill>
              </a:rPr>
              <a:t>obiektów topograficznych o szczegółowości zapewniającej tworzenie standardowych opracowań kartograficznych w skalach 1:10 000-1:100 000, </a:t>
            </a:r>
          </a:p>
        </p:txBody>
      </p:sp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id="{CD1575F3-F349-8E10-E50D-F92F3048122F}"/>
              </a:ext>
            </a:extLst>
          </p:cNvPr>
          <p:cNvSpPr txBox="1">
            <a:spLocks/>
          </p:cNvSpPr>
          <p:nvPr/>
        </p:nvSpPr>
        <p:spPr>
          <a:xfrm>
            <a:off x="1061258" y="370466"/>
            <a:ext cx="10853355" cy="4885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Obszar uzupełnienia zabudowy – algorytm wyznaczania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8250866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Dokumentowanie prac planistycznych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352605" cy="4947176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Dokumentacja przebiegu czynności sporządzenia POG prowadzi się cyfrowo (dokumenty elektroniczne lub odwzorowanie cyfrowe dokumentów papierowych zawiera:</a:t>
            </a:r>
          </a:p>
          <a:p>
            <a:r>
              <a:rPr lang="pl-PL" dirty="0"/>
              <a:t>kopię uchwały rady gminy o przestąpieniu do sporządzenia POG</a:t>
            </a:r>
          </a:p>
          <a:p>
            <a:r>
              <a:rPr lang="pl-PL" dirty="0"/>
              <a:t>dowody udostępnienia informacji i danych pochodzących z uchwały rady gminy o przystąpieniu w Rejestrze Urbanistycznym (do marca 2026 w BIP)</a:t>
            </a:r>
          </a:p>
          <a:p>
            <a:r>
              <a:rPr lang="pl-PL" dirty="0"/>
              <a:t>dowodów ogłoszenia o podjęciu uchwały o przystąpieniu (skan gazety i ogłoszeń z tablic ogłoszeniowych)</a:t>
            </a:r>
          </a:p>
          <a:p>
            <a:r>
              <a:rPr lang="pl-PL" dirty="0"/>
              <a:t>zawiadomienia instytucji i organów właściwych do uzgodnień i opiniowania projektu POG o przystąpieniu do sporządzania wraz z potwierdzeniem otrzymania (UPP/UPD)</a:t>
            </a:r>
          </a:p>
          <a:p>
            <a:r>
              <a:rPr lang="pl-PL" dirty="0"/>
              <a:t>wykaz wniosków złożonych do POG – wg wzoru (nie zawiera danych interesariusza, jedynie organ w sekcji B)</a:t>
            </a:r>
          </a:p>
          <a:p>
            <a:r>
              <a:rPr lang="pl-PL" dirty="0"/>
              <a:t>wystąpienia do właściwych instytucji i organów o uzgodnienie lub opinię projektu POG wraz z potwierdzeniem otrzymania (UPP/UPD)</a:t>
            </a:r>
          </a:p>
          <a:p>
            <a:r>
              <a:rPr lang="pl-PL" dirty="0"/>
              <a:t>Wykaz opinii i uzgodnień projektu POG – wg wzoru</a:t>
            </a:r>
          </a:p>
        </p:txBody>
      </p:sp>
    </p:spTree>
    <p:extLst>
      <p:ext uri="{BB962C8B-B14F-4D97-AF65-F5344CB8AC3E}">
        <p14:creationId xmlns:p14="http://schemas.microsoft.com/office/powerpoint/2010/main" val="4190474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id="{E19CCD7F-3DBD-0F94-D347-461AB3C6E625}"/>
              </a:ext>
            </a:extLst>
          </p:cNvPr>
          <p:cNvSpPr txBox="1">
            <a:spLocks/>
          </p:cNvSpPr>
          <p:nvPr/>
        </p:nvSpPr>
        <p:spPr>
          <a:xfrm>
            <a:off x="674075" y="408317"/>
            <a:ext cx="10955107" cy="613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76200"/>
          </a:effectLst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800" b="1" dirty="0">
                <a:solidFill>
                  <a:srgbClr val="002060"/>
                </a:solidFill>
              </a:rPr>
              <a:t>Polityka Przestrzenna Gminy</a:t>
            </a:r>
          </a:p>
        </p:txBody>
      </p:sp>
      <p:sp>
        <p:nvSpPr>
          <p:cNvPr id="11" name="Symbol zastępczy tekstu 2">
            <a:extLst>
              <a:ext uri="{FF2B5EF4-FFF2-40B4-BE49-F238E27FC236}">
                <a16:creationId xmlns:a16="http://schemas.microsoft.com/office/drawing/2014/main" id="{8D68A00F-8ED5-8537-B205-117AE53BBEB1}"/>
              </a:ext>
            </a:extLst>
          </p:cNvPr>
          <p:cNvSpPr txBox="1">
            <a:spLocks/>
          </p:cNvSpPr>
          <p:nvPr/>
        </p:nvSpPr>
        <p:spPr>
          <a:xfrm>
            <a:off x="742480" y="3724323"/>
            <a:ext cx="2589351" cy="939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Miejscowy Plan Zagospodarowania Przestrzennego</a:t>
            </a:r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5E728282-E270-D7C4-3DA2-906579EA5496}"/>
              </a:ext>
            </a:extLst>
          </p:cNvPr>
          <p:cNvSpPr/>
          <p:nvPr/>
        </p:nvSpPr>
        <p:spPr>
          <a:xfrm rot="5400000">
            <a:off x="2087333" y="1970373"/>
            <a:ext cx="397933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: w prawo 12">
            <a:extLst>
              <a:ext uri="{FF2B5EF4-FFF2-40B4-BE49-F238E27FC236}">
                <a16:creationId xmlns:a16="http://schemas.microsoft.com/office/drawing/2014/main" id="{7715E176-D2CE-C31A-9ED5-E6D69AB8453A}"/>
              </a:ext>
            </a:extLst>
          </p:cNvPr>
          <p:cNvSpPr/>
          <p:nvPr/>
        </p:nvSpPr>
        <p:spPr>
          <a:xfrm rot="5400000">
            <a:off x="1922936" y="3063029"/>
            <a:ext cx="720305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trzałka: w prawo 13">
            <a:extLst>
              <a:ext uri="{FF2B5EF4-FFF2-40B4-BE49-F238E27FC236}">
                <a16:creationId xmlns:a16="http://schemas.microsoft.com/office/drawing/2014/main" id="{676D5E6D-B546-8BC9-7093-EE6968BB6306}"/>
              </a:ext>
            </a:extLst>
          </p:cNvPr>
          <p:cNvSpPr/>
          <p:nvPr/>
        </p:nvSpPr>
        <p:spPr>
          <a:xfrm rot="5400000">
            <a:off x="1813187" y="4988679"/>
            <a:ext cx="939802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ymbol zastępczy tekstu 2">
            <a:extLst>
              <a:ext uri="{FF2B5EF4-FFF2-40B4-BE49-F238E27FC236}">
                <a16:creationId xmlns:a16="http://schemas.microsoft.com/office/drawing/2014/main" id="{3A8AF18D-B0D5-D3CC-F9DB-BB2141C2DCBE}"/>
              </a:ext>
            </a:extLst>
          </p:cNvPr>
          <p:cNvSpPr txBox="1">
            <a:spLocks/>
          </p:cNvSpPr>
          <p:nvPr/>
        </p:nvSpPr>
        <p:spPr>
          <a:xfrm>
            <a:off x="742479" y="5746717"/>
            <a:ext cx="10886703" cy="4152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Decyzja o pozwoleniu na budowę</a:t>
            </a:r>
          </a:p>
        </p:txBody>
      </p:sp>
      <p:sp>
        <p:nvSpPr>
          <p:cNvPr id="16" name="Symbol zastępczy tekstu 2">
            <a:extLst>
              <a:ext uri="{FF2B5EF4-FFF2-40B4-BE49-F238E27FC236}">
                <a16:creationId xmlns:a16="http://schemas.microsoft.com/office/drawing/2014/main" id="{2640D647-2841-B9DA-AFDB-0576E1ABD5F1}"/>
              </a:ext>
            </a:extLst>
          </p:cNvPr>
          <p:cNvSpPr txBox="1">
            <a:spLocks/>
          </p:cNvSpPr>
          <p:nvPr/>
        </p:nvSpPr>
        <p:spPr>
          <a:xfrm>
            <a:off x="9045925" y="3720454"/>
            <a:ext cx="2589351" cy="939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Indywidualne decyzje o warunkach zabudowy (5 lat)</a:t>
            </a:r>
          </a:p>
        </p:txBody>
      </p:sp>
      <p:sp>
        <p:nvSpPr>
          <p:cNvPr id="17" name="Strzałka: w prawo 16">
            <a:extLst>
              <a:ext uri="{FF2B5EF4-FFF2-40B4-BE49-F238E27FC236}">
                <a16:creationId xmlns:a16="http://schemas.microsoft.com/office/drawing/2014/main" id="{E2CFE919-4DC8-97FF-A918-A0BBD9222F5F}"/>
              </a:ext>
            </a:extLst>
          </p:cNvPr>
          <p:cNvSpPr/>
          <p:nvPr/>
        </p:nvSpPr>
        <p:spPr>
          <a:xfrm rot="5400000">
            <a:off x="4483014" y="3064740"/>
            <a:ext cx="71688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A65199FA-1C33-0AFA-FE64-A35AD97FF76A}"/>
              </a:ext>
            </a:extLst>
          </p:cNvPr>
          <p:cNvSpPr/>
          <p:nvPr/>
        </p:nvSpPr>
        <p:spPr>
          <a:xfrm rot="5400000">
            <a:off x="7230914" y="3066710"/>
            <a:ext cx="712943" cy="397933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: w prawo 18">
            <a:extLst>
              <a:ext uri="{FF2B5EF4-FFF2-40B4-BE49-F238E27FC236}">
                <a16:creationId xmlns:a16="http://schemas.microsoft.com/office/drawing/2014/main" id="{FFBF6C95-C4F5-CC8F-CAF8-43D048DD57AF}"/>
              </a:ext>
            </a:extLst>
          </p:cNvPr>
          <p:cNvSpPr/>
          <p:nvPr/>
        </p:nvSpPr>
        <p:spPr>
          <a:xfrm rot="5400000">
            <a:off x="9984128" y="3053041"/>
            <a:ext cx="712942" cy="397933"/>
          </a:xfrm>
          <a:prstGeom prst="rightArrow">
            <a:avLst/>
          </a:pr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: w prawo 19">
            <a:extLst>
              <a:ext uri="{FF2B5EF4-FFF2-40B4-BE49-F238E27FC236}">
                <a16:creationId xmlns:a16="http://schemas.microsoft.com/office/drawing/2014/main" id="{953214E8-F4EF-B742-5CF9-31F661A8BF67}"/>
              </a:ext>
            </a:extLst>
          </p:cNvPr>
          <p:cNvSpPr/>
          <p:nvPr/>
        </p:nvSpPr>
        <p:spPr>
          <a:xfrm rot="5400000">
            <a:off x="4364273" y="4985232"/>
            <a:ext cx="939802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trzałka: w prawo 20">
            <a:extLst>
              <a:ext uri="{FF2B5EF4-FFF2-40B4-BE49-F238E27FC236}">
                <a16:creationId xmlns:a16="http://schemas.microsoft.com/office/drawing/2014/main" id="{9DB3DD11-DC2B-150B-0C6D-50302833532E}"/>
              </a:ext>
            </a:extLst>
          </p:cNvPr>
          <p:cNvSpPr/>
          <p:nvPr/>
        </p:nvSpPr>
        <p:spPr>
          <a:xfrm rot="5400000">
            <a:off x="7117484" y="5004520"/>
            <a:ext cx="939802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Strzałka: w prawo 21">
            <a:extLst>
              <a:ext uri="{FF2B5EF4-FFF2-40B4-BE49-F238E27FC236}">
                <a16:creationId xmlns:a16="http://schemas.microsoft.com/office/drawing/2014/main" id="{35943F3F-DF06-D632-7366-F89B6F27AF2B}"/>
              </a:ext>
            </a:extLst>
          </p:cNvPr>
          <p:cNvSpPr/>
          <p:nvPr/>
        </p:nvSpPr>
        <p:spPr>
          <a:xfrm rot="5400000">
            <a:off x="9896413" y="5003177"/>
            <a:ext cx="939802" cy="39793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Symbol zastępczy tekstu 2">
            <a:extLst>
              <a:ext uri="{FF2B5EF4-FFF2-40B4-BE49-F238E27FC236}">
                <a16:creationId xmlns:a16="http://schemas.microsoft.com/office/drawing/2014/main" id="{0EFE8D17-D463-28E2-1432-25CBB817A201}"/>
              </a:ext>
            </a:extLst>
          </p:cNvPr>
          <p:cNvSpPr txBox="1">
            <a:spLocks/>
          </p:cNvSpPr>
          <p:nvPr/>
        </p:nvSpPr>
        <p:spPr>
          <a:xfrm>
            <a:off x="674076" y="1506451"/>
            <a:ext cx="3278187" cy="3979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Strategia Rozwoju Gminy</a:t>
            </a:r>
          </a:p>
        </p:txBody>
      </p:sp>
      <p:sp>
        <p:nvSpPr>
          <p:cNvPr id="24" name="Symbol zastępczy tekstu 2">
            <a:extLst>
              <a:ext uri="{FF2B5EF4-FFF2-40B4-BE49-F238E27FC236}">
                <a16:creationId xmlns:a16="http://schemas.microsoft.com/office/drawing/2014/main" id="{E8053AB7-3CE5-36F2-8AC8-4F92170F721A}"/>
              </a:ext>
            </a:extLst>
          </p:cNvPr>
          <p:cNvSpPr txBox="1">
            <a:spLocks/>
          </p:cNvSpPr>
          <p:nvPr/>
        </p:nvSpPr>
        <p:spPr>
          <a:xfrm>
            <a:off x="674075" y="2452309"/>
            <a:ext cx="10886703" cy="3979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Plan Ogólny Gminy</a:t>
            </a:r>
          </a:p>
        </p:txBody>
      </p:sp>
      <p:sp>
        <p:nvSpPr>
          <p:cNvPr id="25" name="Symbol zastępczy tekstu 2">
            <a:extLst>
              <a:ext uri="{FF2B5EF4-FFF2-40B4-BE49-F238E27FC236}">
                <a16:creationId xmlns:a16="http://schemas.microsoft.com/office/drawing/2014/main" id="{7B44DC7D-3EBF-0492-DAA1-4806E4C49076}"/>
              </a:ext>
            </a:extLst>
          </p:cNvPr>
          <p:cNvSpPr txBox="1">
            <a:spLocks/>
          </p:cNvSpPr>
          <p:nvPr/>
        </p:nvSpPr>
        <p:spPr>
          <a:xfrm>
            <a:off x="8276936" y="1572440"/>
            <a:ext cx="3278187" cy="3979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Miejscowy Plan Odbudowy</a:t>
            </a:r>
          </a:p>
        </p:txBody>
      </p:sp>
      <p:sp>
        <p:nvSpPr>
          <p:cNvPr id="26" name="Symbol zastępczy tekstu 2">
            <a:extLst>
              <a:ext uri="{FF2B5EF4-FFF2-40B4-BE49-F238E27FC236}">
                <a16:creationId xmlns:a16="http://schemas.microsoft.com/office/drawing/2014/main" id="{3A3BE12F-7101-3044-587E-03FB1AF780FB}"/>
              </a:ext>
            </a:extLst>
          </p:cNvPr>
          <p:cNvSpPr txBox="1">
            <a:spLocks/>
          </p:cNvSpPr>
          <p:nvPr/>
        </p:nvSpPr>
        <p:spPr>
          <a:xfrm>
            <a:off x="3465001" y="3720454"/>
            <a:ext cx="2589351" cy="939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Miejscowy Plan Rewitalizacyjny</a:t>
            </a:r>
          </a:p>
        </p:txBody>
      </p:sp>
      <p:sp>
        <p:nvSpPr>
          <p:cNvPr id="27" name="Symbol zastępczy tekstu 2">
            <a:extLst>
              <a:ext uri="{FF2B5EF4-FFF2-40B4-BE49-F238E27FC236}">
                <a16:creationId xmlns:a16="http://schemas.microsoft.com/office/drawing/2014/main" id="{1A8B7105-949F-D896-0E42-5A71F452B0FB}"/>
              </a:ext>
            </a:extLst>
          </p:cNvPr>
          <p:cNvSpPr txBox="1">
            <a:spLocks/>
          </p:cNvSpPr>
          <p:nvPr/>
        </p:nvSpPr>
        <p:spPr>
          <a:xfrm>
            <a:off x="6218214" y="3720454"/>
            <a:ext cx="2589351" cy="939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Zintegrowany Plan Inwestycyjny</a:t>
            </a:r>
          </a:p>
        </p:txBody>
      </p:sp>
    </p:spTree>
    <p:extLst>
      <p:ext uri="{BB962C8B-B14F-4D97-AF65-F5344CB8AC3E}">
        <p14:creationId xmlns:p14="http://schemas.microsoft.com/office/powerpoint/2010/main" val="25245535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Dokumentowanie prac planistycznych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7"/>
            <a:ext cx="10352605" cy="4097322"/>
          </a:xfrm>
        </p:spPr>
        <p:txBody>
          <a:bodyPr/>
          <a:lstStyle/>
          <a:p>
            <a:r>
              <a:rPr lang="pl-PL" dirty="0"/>
              <a:t>prognozę oddziaływania na środowisko lub dokumenty poświadczające zgodę na odstąpienie</a:t>
            </a:r>
          </a:p>
          <a:p>
            <a:r>
              <a:rPr lang="pl-PL" dirty="0"/>
              <a:t>dowody ogłoszenia o rozpoczęciu konsultacji społecznych (skan gazety i ogłoszeń z tablic ogłoszeniowych)</a:t>
            </a:r>
          </a:p>
          <a:p>
            <a:r>
              <a:rPr lang="pl-PL" dirty="0"/>
              <a:t>raport podsumowujący przebieg konsultacji społecznych, w tym wykaz uwag wg wzoru</a:t>
            </a:r>
          </a:p>
          <a:p>
            <a:r>
              <a:rPr lang="pl-PL" dirty="0"/>
              <a:t>dowody udostępnienia w Rejestrze Urbanistycznym projektu POG (edycja do uzgodnień, edycja poddana konsultacjom, edycja przekazana do uchwalenia)</a:t>
            </a:r>
          </a:p>
          <a:p>
            <a:r>
              <a:rPr lang="pl-PL" dirty="0"/>
              <a:t>uzasadnienie POG (tekst + rysunek)</a:t>
            </a:r>
          </a:p>
          <a:p>
            <a:r>
              <a:rPr lang="pl-PL" dirty="0"/>
              <a:t>wszystkich edycji danych przestrzennych z każdego etapu procedury</a:t>
            </a:r>
          </a:p>
          <a:p>
            <a:r>
              <a:rPr lang="pl-PL" dirty="0"/>
              <a:t>listy osób sporządzających projekt POG – imię, nazwisko oraz informacja o uprawnieniach do sporządzania POG</a:t>
            </a:r>
          </a:p>
        </p:txBody>
      </p:sp>
    </p:spTree>
    <p:extLst>
      <p:ext uri="{BB962C8B-B14F-4D97-AF65-F5344CB8AC3E}">
        <p14:creationId xmlns:p14="http://schemas.microsoft.com/office/powerpoint/2010/main" val="35449548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Dokumentowanie prac planistycznych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6"/>
            <a:ext cx="10352605" cy="497944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Uzasadnienie do POG zawiera:</a:t>
            </a:r>
          </a:p>
          <a:p>
            <a:r>
              <a:rPr lang="pl-PL" dirty="0"/>
              <a:t>Część tekstową: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przyczyny wyznaczenia stref planistycznych i ich granic, w tym obliczenia potwierdzające spełnienie warunków chłonności i bilansowania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przyczyny wyznaczenia OUZ lub OZS – w przypadku ich wyznaczenia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przyczyny ustalenia gminnych standardów urbanistycznych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sposób uwzględnienia uwarunkowań rozwoju przestrzennego gminy</a:t>
            </a:r>
          </a:p>
          <a:p>
            <a:r>
              <a:rPr lang="pl-PL" dirty="0"/>
              <a:t>Część graficzną: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dane przestrzenne POG (lokalizację przestrzenną wektorową aktu, lokalizację stref planistycznych, OUZ, OZS, OSD)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granice działek ewidencyjnych pochodzących z bazy ewidencji gruntów i budynków – katastru nieruchomości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1800" dirty="0"/>
              <a:t>obiektów przestrzennych uwarunkowań do POG</a:t>
            </a:r>
          </a:p>
        </p:txBody>
      </p:sp>
    </p:spTree>
    <p:extLst>
      <p:ext uri="{BB962C8B-B14F-4D97-AF65-F5344CB8AC3E}">
        <p14:creationId xmlns:p14="http://schemas.microsoft.com/office/powerpoint/2010/main" val="336588950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04403263-9CB9-D8C1-85CD-6EC1EF3D7D7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Wypisy i wyrysy z POG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BDFAB-DBAC-138C-F555-7FADE1BB8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8" y="1399837"/>
            <a:ext cx="10212755" cy="1784428"/>
          </a:xfrm>
        </p:spPr>
        <p:txBody>
          <a:bodyPr/>
          <a:lstStyle/>
          <a:p>
            <a:r>
              <a:rPr lang="pl-PL" dirty="0"/>
              <a:t>Co do zasady wypis i </a:t>
            </a:r>
            <a:r>
              <a:rPr lang="pl-PL" dirty="0" err="1"/>
              <a:t>wyrys</a:t>
            </a:r>
            <a:r>
              <a:rPr lang="pl-PL" dirty="0"/>
              <a:t> z POG wydaje się w formie elektronicznej, chyba że forma papierowa została zastrzeżona we wniosku</a:t>
            </a:r>
          </a:p>
          <a:p>
            <a:r>
              <a:rPr lang="pl-PL" dirty="0"/>
              <a:t>Wypis z POG obejmuje tabele atrybutową obiektów przestrzennych POG</a:t>
            </a:r>
          </a:p>
          <a:p>
            <a:r>
              <a:rPr lang="pl-PL" dirty="0" err="1"/>
              <a:t>Wyrys</a:t>
            </a:r>
            <a:r>
              <a:rPr lang="pl-PL" dirty="0"/>
              <a:t> z POG może obejmować prezentację graficzną granic i numerów działek ewidencyjnych z bazy </a:t>
            </a:r>
            <a:r>
              <a:rPr lang="pl-PL" dirty="0" err="1"/>
              <a:t>EGiB</a:t>
            </a:r>
            <a:r>
              <a:rPr lang="pl-PL" dirty="0"/>
              <a:t> (kataster)</a:t>
            </a:r>
          </a:p>
        </p:txBody>
      </p:sp>
      <p:pic>
        <p:nvPicPr>
          <p:cNvPr id="4" name="Obraz 3" descr="Obraz zawierający mapa, tekst&#10;&#10;Opis wygenerowany automatycznie">
            <a:extLst>
              <a:ext uri="{FF2B5EF4-FFF2-40B4-BE49-F238E27FC236}">
                <a16:creationId xmlns:a16="http://schemas.microsoft.com/office/drawing/2014/main" id="{E8F1978F-821C-6C08-AD1E-1E29BA5E6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142" y="3305441"/>
            <a:ext cx="4313871" cy="305054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88C3231-1D53-16F2-F3D4-17F24F911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258" y="3305441"/>
            <a:ext cx="3710506" cy="187668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CD109B2-2F21-35ED-EC85-B5E6BD87C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764" y="3305441"/>
            <a:ext cx="2845883" cy="29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027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27F5C0-3A41-4FCF-8BD6-8ED4EEABD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7328" y="1306830"/>
            <a:ext cx="8915399" cy="2262781"/>
          </a:xfrm>
        </p:spPr>
        <p:txBody>
          <a:bodyPr anchor="t">
            <a:normAutofit/>
          </a:bodyPr>
          <a:lstStyle/>
          <a:p>
            <a:pPr algn="ctr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DZIĘKUJĘ ZA UWAGĘ</a:t>
            </a:r>
            <a:endParaRPr lang="pl-PL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9B0C073-DFD3-44D2-932D-EE0C49B23D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8201" y="4555515"/>
            <a:ext cx="8915399" cy="1126283"/>
          </a:xfrm>
        </p:spPr>
        <p:txBody>
          <a:bodyPr>
            <a:noAutofit/>
          </a:bodyPr>
          <a:lstStyle/>
          <a:p>
            <a:r>
              <a:rPr lang="pl-PL" b="1" i="1" dirty="0">
                <a:solidFill>
                  <a:srgbClr val="002060"/>
                </a:solidFill>
              </a:rPr>
              <a:t>Tomasz Babicz</a:t>
            </a:r>
          </a:p>
          <a:p>
            <a:r>
              <a:rPr lang="pl-PL" b="1" i="1" dirty="0">
                <a:solidFill>
                  <a:srgbClr val="002060"/>
                </a:solidFill>
              </a:rPr>
              <a:t>Architektura Bezpieczeństwa</a:t>
            </a:r>
          </a:p>
          <a:p>
            <a:r>
              <a:rPr lang="pl-PL" b="1" i="1" dirty="0">
                <a:solidFill>
                  <a:srgbClr val="002060"/>
                </a:solidFill>
              </a:rPr>
              <a:t>architekturabezpieczenstwa@gmail.com</a:t>
            </a:r>
          </a:p>
          <a:p>
            <a:r>
              <a:rPr lang="pl-PL" b="1" i="1" dirty="0">
                <a:solidFill>
                  <a:srgbClr val="002060"/>
                </a:solidFill>
              </a:rPr>
              <a:t>tel. 606 613 130</a:t>
            </a:r>
          </a:p>
        </p:txBody>
      </p:sp>
    </p:spTree>
    <p:extLst>
      <p:ext uri="{BB962C8B-B14F-4D97-AF65-F5344CB8AC3E}">
        <p14:creationId xmlns:p14="http://schemas.microsoft.com/office/powerpoint/2010/main" val="4177904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>
            <a:normAutofit/>
          </a:bodyPr>
          <a:lstStyle/>
          <a:p>
            <a:r>
              <a:rPr lang="pl-PL" b="1" dirty="0"/>
              <a:t>Pozostałe zmiany wprowadzone nowelizacją z 7 lipca 2023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6"/>
            <a:ext cx="10571940" cy="3749341"/>
          </a:xfrm>
        </p:spPr>
        <p:txBody>
          <a:bodyPr/>
          <a:lstStyle/>
          <a:p>
            <a:r>
              <a:rPr lang="pl-PL" dirty="0"/>
              <a:t>Wprowadzono obowiązek sporządzenia Strategii Rozwoju Gminy</a:t>
            </a:r>
          </a:p>
          <a:p>
            <a:r>
              <a:rPr lang="pl-PL" dirty="0"/>
              <a:t>Doprecyzowanie zakresu modelu funkcjonalno-przestrzennego zawartego w Strategii</a:t>
            </a:r>
          </a:p>
          <a:p>
            <a:r>
              <a:rPr lang="pl-PL" dirty="0"/>
              <a:t>Plan Ogólny Gminy stanowi akt prawa miejscowego</a:t>
            </a:r>
          </a:p>
          <a:p>
            <a:r>
              <a:rPr lang="pl-PL" dirty="0"/>
              <a:t>Zmieniono formułę i metody prowadzenia konsultacji społecznych</a:t>
            </a:r>
          </a:p>
          <a:p>
            <a:r>
              <a:rPr lang="pl-PL" dirty="0"/>
              <a:t>Ograniczono możliwość wydawania decyzji o WZ oraz wprowadzono ich terminowość</a:t>
            </a:r>
          </a:p>
          <a:p>
            <a:r>
              <a:rPr lang="pl-PL" dirty="0"/>
              <a:t>Zmieniono tryb uzyskiwania decyzji o przeznaczeniu gruntów rolnych wysokich klas (I, II, III) na cele </a:t>
            </a:r>
            <a:r>
              <a:rPr lang="pl-PL" dirty="0" err="1"/>
              <a:t>nierolne</a:t>
            </a:r>
            <a:endParaRPr lang="pl-PL" dirty="0"/>
          </a:p>
          <a:p>
            <a:r>
              <a:rPr lang="pl-PL" dirty="0"/>
              <a:t>Wprowadzono nowe definicje niektórych pojęć (np. wysokości zabudowy, udziału powierzchni biologicznie czynnej, etc.)</a:t>
            </a:r>
          </a:p>
          <a:p>
            <a:r>
              <a:rPr lang="pl-PL" dirty="0"/>
              <a:t>Wprowadzono narzędzie umowy urbanistycznej oraz negocjacje z inwestorem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63793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az 19">
            <a:extLst>
              <a:ext uri="{FF2B5EF4-FFF2-40B4-BE49-F238E27FC236}">
                <a16:creationId xmlns:a16="http://schemas.microsoft.com/office/drawing/2014/main" id="{7DC1B5ED-9CD2-3268-434B-0B86FD70E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209" y="2556988"/>
            <a:ext cx="3135067" cy="3441042"/>
          </a:xfrm>
          <a:prstGeom prst="rect">
            <a:avLst/>
          </a:prstGeom>
        </p:spPr>
      </p:pic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E62626-17AF-6ADB-76AB-ED34393EA06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061258" y="370466"/>
            <a:ext cx="10571941" cy="488516"/>
          </a:xfrm>
        </p:spPr>
        <p:txBody>
          <a:bodyPr anchor="ctr">
            <a:normAutofit/>
          </a:bodyPr>
          <a:lstStyle/>
          <a:p>
            <a:r>
              <a:rPr lang="pl-PL" b="1" dirty="0"/>
              <a:t>Polityka przestrzenna gminy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84699B-0A43-15E9-B3EF-A3D5E2A75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1259" y="1399837"/>
            <a:ext cx="3409141" cy="3781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Strategia Rozwoju Gminy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8091878-D49D-65A2-AC6A-9CAF0CB50616}"/>
              </a:ext>
            </a:extLst>
          </p:cNvPr>
          <p:cNvSpPr txBox="1">
            <a:spLocks/>
          </p:cNvSpPr>
          <p:nvPr/>
        </p:nvSpPr>
        <p:spPr>
          <a:xfrm>
            <a:off x="4749339" y="1399836"/>
            <a:ext cx="3409141" cy="378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Plan Ogólny Gminy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233127A8-17E5-7EB1-73C0-DA72C9F10E2F}"/>
              </a:ext>
            </a:extLst>
          </p:cNvPr>
          <p:cNvSpPr txBox="1">
            <a:spLocks/>
          </p:cNvSpPr>
          <p:nvPr/>
        </p:nvSpPr>
        <p:spPr>
          <a:xfrm>
            <a:off x="8437420" y="1399836"/>
            <a:ext cx="3195780" cy="9369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pl-PL" b="1" dirty="0"/>
              <a:t>Miejscowy Plan Zagospodarowania Przestrzennego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7220D6B7-B09F-3D27-1D53-EE58CCD72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650" y="3472153"/>
            <a:ext cx="2745469" cy="3087994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0ADE5518-BABA-9A63-7906-32752CCD3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259" y="1914712"/>
            <a:ext cx="1045192" cy="1634032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7AECA41C-FFAB-5E73-D5D6-8DAFE64559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6300" y="1914712"/>
            <a:ext cx="1182066" cy="1634033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073F571D-7DCD-7EEF-5341-B56396476B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1115" y="1914712"/>
            <a:ext cx="1308941" cy="1627723"/>
          </a:xfrm>
          <a:prstGeom prst="rect">
            <a:avLst/>
          </a:prstGeom>
        </p:spPr>
      </p:pic>
      <p:pic>
        <p:nvPicPr>
          <p:cNvPr id="6" name="Obraz 5" descr="Obraz zawierający mapa, tekst&#10;&#10;Opis wygenerowany automatycznie">
            <a:extLst>
              <a:ext uri="{FF2B5EF4-FFF2-40B4-BE49-F238E27FC236}">
                <a16:creationId xmlns:a16="http://schemas.microsoft.com/office/drawing/2014/main" id="{7F94DC0E-8C5D-9571-5627-17CB397F564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1" r="7219"/>
          <a:stretch/>
        </p:blipFill>
        <p:spPr>
          <a:xfrm>
            <a:off x="4817777" y="2109944"/>
            <a:ext cx="3308328" cy="308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08727"/>
      </p:ext>
    </p:extLst>
  </p:cSld>
  <p:clrMapOvr>
    <a:masterClrMapping/>
  </p:clrMapOvr>
</p:sld>
</file>

<file path=ppt/theme/theme1.xml><?xml version="1.0" encoding="utf-8"?>
<a:theme xmlns:a="http://schemas.openxmlformats.org/drawingml/2006/main" name="Smuga">
  <a:themeElements>
    <a:clrScheme name="Niebieskozielony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Smug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ug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3644</TotalTime>
  <Words>7189</Words>
  <Application>Microsoft Office PowerPoint</Application>
  <PresentationFormat>Panoramiczny</PresentationFormat>
  <Paragraphs>829</Paragraphs>
  <Slides>73</Slides>
  <Notes>13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73</vt:i4>
      </vt:variant>
    </vt:vector>
  </HeadingPairs>
  <TitlesOfParts>
    <vt:vector size="83" baseType="lpstr">
      <vt:lpstr>Arial</vt:lpstr>
      <vt:lpstr>Calibri</vt:lpstr>
      <vt:lpstr>Calibri Light</vt:lpstr>
      <vt:lpstr>Cambria</vt:lpstr>
      <vt:lpstr>Cambria Math</vt:lpstr>
      <vt:lpstr>Century Gothic</vt:lpstr>
      <vt:lpstr>Times New Roman</vt:lpstr>
      <vt:lpstr>Wingdings</vt:lpstr>
      <vt:lpstr>Wingdings 3</vt:lpstr>
      <vt:lpstr>Smuga</vt:lpstr>
      <vt:lpstr>Architektura Bezpieczeństwa Tomasz Babicz  PLAN OGÓLNY GMINY  Projektowanie i dokumentowanie prac planistycznych, wydawanie wypisów  21 czerwca 2024 r.</vt:lpstr>
      <vt:lpstr>PLAN OGÓLNY GMINY  Projektowanie i dokumentowanie prac planistycznych, wydawanie wypisów  na podstawie przepisów nowelizacji ustawy o planowaniu i zagospodarowaniu przestrzennym z dnia 7 lipca 2023 r. (Dz. U. z 2023 r., poz. 1688 z późn. zm.) oraz Rozporządzenia Ministra Rozwoju i Technologii z dnia 8 grudnia 2023 r. w sprawie projektu planu ogólnego gminy, dokumentowania prac planistycznych w zakresie tego planu oraz wydawania z niego wypisów i wyrysów (Dz.U. 2023 poz. 2758)</vt:lpstr>
      <vt:lpstr>Prezentacja programu PowerPoint</vt:lpstr>
      <vt:lpstr>BLOK 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BLOK II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BLOK III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AKTY PRAWNE REGULUJĄCE Urbanistykę ORAZ PLANOWANIE PRZESTRZENNE  na podstawie przepisów nowelizacji ustawy o planowaniu i zagospodarowaniu przestrzennym z dnia 7 lipca 2023 r. (Dz. U. z 2023 r., poz. 1688)</dc:title>
  <dc:creator>Babicz Tomasz</dc:creator>
  <cp:lastModifiedBy>Babicz Tomasz</cp:lastModifiedBy>
  <cp:revision>219</cp:revision>
  <dcterms:created xsi:type="dcterms:W3CDTF">2023-08-28T08:10:16Z</dcterms:created>
  <dcterms:modified xsi:type="dcterms:W3CDTF">2024-06-18T09:43:03Z</dcterms:modified>
</cp:coreProperties>
</file>